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6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  <p:sldMasterId id="2147483653" r:id="rId3"/>
    <p:sldMasterId id="2147483655" r:id="rId4"/>
  </p:sldMasterIdLst>
  <p:notesMasterIdLst>
    <p:notesMasterId r:id="rId30"/>
  </p:notesMasterIdLst>
  <p:sldIdLst>
    <p:sldId id="557" r:id="rId5"/>
    <p:sldId id="546" r:id="rId6"/>
    <p:sldId id="606" r:id="rId7"/>
    <p:sldId id="544" r:id="rId8"/>
    <p:sldId id="623" r:id="rId9"/>
    <p:sldId id="558" r:id="rId10"/>
    <p:sldId id="554" r:id="rId11"/>
    <p:sldId id="552" r:id="rId12"/>
    <p:sldId id="595" r:id="rId13"/>
    <p:sldId id="579" r:id="rId14"/>
    <p:sldId id="580" r:id="rId15"/>
    <p:sldId id="581" r:id="rId16"/>
    <p:sldId id="582" r:id="rId17"/>
    <p:sldId id="583" r:id="rId18"/>
    <p:sldId id="585" r:id="rId19"/>
    <p:sldId id="586" r:id="rId20"/>
    <p:sldId id="616" r:id="rId21"/>
    <p:sldId id="617" r:id="rId22"/>
    <p:sldId id="619" r:id="rId23"/>
    <p:sldId id="620" r:id="rId24"/>
    <p:sldId id="621" r:id="rId25"/>
    <p:sldId id="622" r:id="rId26"/>
    <p:sldId id="592" r:id="rId27"/>
    <p:sldId id="593" r:id="rId28"/>
    <p:sldId id="602" r:id="rId29"/>
  </p:sldIdLst>
  <p:sldSz cx="9144000" cy="6858000" type="screen4x3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FC3"/>
    <a:srgbClr val="000099"/>
    <a:srgbClr val="FFFFFF"/>
    <a:srgbClr val="006600"/>
    <a:srgbClr val="FF5D5D"/>
    <a:srgbClr val="142CDC"/>
    <a:srgbClr val="FFAFAF"/>
    <a:srgbClr val="008A3E"/>
    <a:srgbClr val="666699"/>
    <a:srgbClr val="BDB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767" autoAdjust="0"/>
    <p:restoredTop sz="75327" autoAdjust="0"/>
  </p:normalViewPr>
  <p:slideViewPr>
    <p:cSldViewPr>
      <p:cViewPr varScale="1">
        <p:scale>
          <a:sx n="69" d="100"/>
          <a:sy n="69" d="100"/>
        </p:scale>
        <p:origin x="14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1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791592-8386-48B0-A08A-61E074057ABD}" type="presOf" srcId="{6D9CB67D-7E21-0D45-93C6-4A99EDCAABD4}" destId="{EF123010-2042-3341-B1AC-74E1764DBB23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D8A0E1F3-8A29-4B21-BA43-E524D26AB8C6}" type="presOf" srcId="{9AB321A1-48E4-F64E-8E83-1AF4299B2F84}" destId="{6D48E206-8A77-074C-9F9E-F3652A833E7E}" srcOrd="0" destOrd="0" presId="urn:microsoft.com/office/officeart/2005/8/layout/hChevron3"/>
    <dgm:cxn modelId="{EB50CE15-77C3-4738-BAD0-C1BDBC2C7B0A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2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 custLinFactNeighborX="-24421" custLinFactNeighborY="-5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DAA122C2-1967-44D8-B82D-8F6DFF91BC03}" type="presOf" srcId="{6D9CB67D-7E21-0D45-93C6-4A99EDCAABD4}" destId="{EF123010-2042-3341-B1AC-74E1764DBB23}" srcOrd="0" destOrd="0" presId="urn:microsoft.com/office/officeart/2005/8/layout/hChevron3"/>
    <dgm:cxn modelId="{74DFB3A6-C20A-42D2-99D5-4F32B25E3312}" type="presOf" srcId="{9AB321A1-48E4-F64E-8E83-1AF4299B2F84}" destId="{6D48E206-8A77-074C-9F9E-F3652A833E7E}" srcOrd="0" destOrd="0" presId="urn:microsoft.com/office/officeart/2005/8/layout/hChevron3"/>
    <dgm:cxn modelId="{2B51E3C1-B35A-4386-91C4-C1D7C0D4EE6F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Combine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22C805B5-A625-4DF1-A2AF-38E58543DA4C}" type="presOf" srcId="{9AB321A1-48E4-F64E-8E83-1AF4299B2F84}" destId="{6D48E206-8A77-074C-9F9E-F3652A833E7E}" srcOrd="0" destOrd="0" presId="urn:microsoft.com/office/officeart/2005/8/layout/hChevron3"/>
    <dgm:cxn modelId="{D2D3A812-0612-4EA3-A0A0-D2D691166AA8}" type="presOf" srcId="{6D9CB67D-7E21-0D45-93C6-4A99EDCAABD4}" destId="{EF123010-2042-3341-B1AC-74E1764DBB23}" srcOrd="0" destOrd="0" presId="urn:microsoft.com/office/officeart/2005/8/layout/hChevron3"/>
    <dgm:cxn modelId="{90CD7276-BC2F-4C89-807B-87DC6EF84DA2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1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7EFBFA-41F8-4A4B-8BBD-B1F1953CCB3C}" type="presOf" srcId="{6D9CB67D-7E21-0D45-93C6-4A99EDCAABD4}" destId="{EF123010-2042-3341-B1AC-74E1764DBB23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D2F8DD4E-C850-4926-8788-931EDDF746F7}" type="presOf" srcId="{9AB321A1-48E4-F64E-8E83-1AF4299B2F84}" destId="{6D48E206-8A77-074C-9F9E-F3652A833E7E}" srcOrd="0" destOrd="0" presId="urn:microsoft.com/office/officeart/2005/8/layout/hChevron3"/>
    <dgm:cxn modelId="{8B22F75D-FF28-421A-96FF-B7472C248D18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2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 custLinFactNeighborX="-24421" custLinFactNeighborY="-5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EB602145-7AAE-48E4-B9DF-7C2BD2868D68}" type="presOf" srcId="{9AB321A1-48E4-F64E-8E83-1AF4299B2F84}" destId="{6D48E206-8A77-074C-9F9E-F3652A833E7E}" srcOrd="0" destOrd="0" presId="urn:microsoft.com/office/officeart/2005/8/layout/hChevron3"/>
    <dgm:cxn modelId="{FE41D548-819A-4B5F-B962-141AAC95AA7A}" type="presOf" srcId="{6D9CB67D-7E21-0D45-93C6-4A99EDCAABD4}" destId="{EF123010-2042-3341-B1AC-74E1764DBB23}" srcOrd="0" destOrd="0" presId="urn:microsoft.com/office/officeart/2005/8/layout/hChevron3"/>
    <dgm:cxn modelId="{ED606E3B-1D83-4B74-B7E5-06E0E9A11022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Combine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D7F98E-ED90-4A55-9C84-723C64DCBBB6}" type="presOf" srcId="{9AB321A1-48E4-F64E-8E83-1AF4299B2F84}" destId="{6D48E206-8A77-074C-9F9E-F3652A833E7E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6B8B96E8-D001-41A7-813E-3126B168ACB7}" type="presOf" srcId="{6D9CB67D-7E21-0D45-93C6-4A99EDCAABD4}" destId="{EF123010-2042-3341-B1AC-74E1764DBB23}" srcOrd="0" destOrd="0" presId="urn:microsoft.com/office/officeart/2005/8/layout/hChevron3"/>
    <dgm:cxn modelId="{741E8E83-83CF-4BF1-B6B4-D126DDB0F3FC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1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B46B09-B5DE-4F5F-BCDE-B02A8B45CE2B}" type="presOf" srcId="{9AB321A1-48E4-F64E-8E83-1AF4299B2F84}" destId="{6D48E206-8A77-074C-9F9E-F3652A833E7E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41F67101-68A6-4E2B-BC84-4AAE23BC7A4C}" type="presOf" srcId="{6D9CB67D-7E21-0D45-93C6-4A99EDCAABD4}" destId="{EF123010-2042-3341-B1AC-74E1764DBB23}" srcOrd="0" destOrd="0" presId="urn:microsoft.com/office/officeart/2005/8/layout/hChevron3"/>
    <dgm:cxn modelId="{ADB2F2FF-9874-44DA-9EC1-25961685321A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2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 custLinFactNeighborX="-16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9C1B9A-FA13-4238-A57A-AF1D52790797}" type="presOf" srcId="{9AB321A1-48E4-F64E-8E83-1AF4299B2F84}" destId="{6D48E206-8A77-074C-9F9E-F3652A833E7E}" srcOrd="0" destOrd="0" presId="urn:microsoft.com/office/officeart/2005/8/layout/hChevron3"/>
    <dgm:cxn modelId="{E846D1C7-8402-4A72-863D-B2604F3011B5}" type="presOf" srcId="{6D9CB67D-7E21-0D45-93C6-4A99EDCAABD4}" destId="{EF123010-2042-3341-B1AC-74E1764DBB23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E50E938A-6323-453C-AB08-69DA1D7AC3B7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C364127E-31AA-4601-83DB-027F9F1CF7DD}" type="presOf" srcId="{6D9CB67D-7E21-0D45-93C6-4A99EDCAABD4}" destId="{EF123010-2042-3341-B1AC-74E1764DBB23}" srcOrd="0" destOrd="0" presId="urn:microsoft.com/office/officeart/2005/8/layout/hChevron3"/>
    <dgm:cxn modelId="{B1D9694A-E0A4-4326-AAC1-1DF8B35D21AC}" type="presOf" srcId="{9AB321A1-48E4-F64E-8E83-1AF4299B2F84}" destId="{6D48E206-8A77-074C-9F9E-F3652A833E7E}" srcOrd="0" destOrd="0" presId="urn:microsoft.com/office/officeart/2005/8/layout/hChevron3"/>
    <dgm:cxn modelId="{10505DDA-D0B6-4387-86E3-4EBD3178338E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 custLinFactY="-28562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C31194-A255-4D60-8C6E-B0F4C2F5CB58}" type="presOf" srcId="{9AB321A1-48E4-F64E-8E83-1AF4299B2F84}" destId="{6D48E206-8A77-074C-9F9E-F3652A833E7E}" srcOrd="0" destOrd="0" presId="urn:microsoft.com/office/officeart/2005/8/layout/hChevron3"/>
    <dgm:cxn modelId="{9D5000DF-F3BF-4296-84D5-DD3C7FF4E334}" type="presOf" srcId="{6D9CB67D-7E21-0D45-93C6-4A99EDCAABD4}" destId="{EF123010-2042-3341-B1AC-74E1764DBB23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91C31B3C-14BD-4A4B-8859-6C7C44CFCF8D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20AEF7-18E1-4839-B9B1-828F10E223F1}" type="presOf" srcId="{9AB321A1-48E4-F64E-8E83-1AF4299B2F84}" destId="{6D48E206-8A77-074C-9F9E-F3652A833E7E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DFEFA2C1-139A-4AD7-A937-4ED6D3BAC999}" type="presOf" srcId="{6D9CB67D-7E21-0D45-93C6-4A99EDCAABD4}" destId="{EF123010-2042-3341-B1AC-74E1764DBB23}" srcOrd="0" destOrd="0" presId="urn:microsoft.com/office/officeart/2005/8/layout/hChevron3"/>
    <dgm:cxn modelId="{07F296EA-CAE8-4AAF-9029-30BAC0E959B8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2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 custLinFactNeighborX="-24421" custLinFactNeighborY="-5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F7A3F588-1B58-4812-9117-E1EB8C3D7EF0}" type="presOf" srcId="{6D9CB67D-7E21-0D45-93C6-4A99EDCAABD4}" destId="{EF123010-2042-3341-B1AC-74E1764DBB23}" srcOrd="0" destOrd="0" presId="urn:microsoft.com/office/officeart/2005/8/layout/hChevron3"/>
    <dgm:cxn modelId="{E92010BE-F8FC-4BE6-8C8F-F82781841139}" type="presOf" srcId="{9AB321A1-48E4-F64E-8E83-1AF4299B2F84}" destId="{6D48E206-8A77-074C-9F9E-F3652A833E7E}" srcOrd="0" destOrd="0" presId="urn:microsoft.com/office/officeart/2005/8/layout/hChevron3"/>
    <dgm:cxn modelId="{84F54F30-79BB-48C0-97D3-3C6F5D792421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Combine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C072CF64-0106-486E-B2DE-AD333C71E2BF}" type="presOf" srcId="{9AB321A1-48E4-F64E-8E83-1AF4299B2F84}" destId="{6D48E206-8A77-074C-9F9E-F3652A833E7E}" srcOrd="0" destOrd="0" presId="urn:microsoft.com/office/officeart/2005/8/layout/hChevron3"/>
    <dgm:cxn modelId="{9FE94067-B6E7-4F2E-93B7-0AA6F6373EAC}" type="presOf" srcId="{6D9CB67D-7E21-0D45-93C6-4A99EDCAABD4}" destId="{EF123010-2042-3341-B1AC-74E1764DBB23}" srcOrd="0" destOrd="0" presId="urn:microsoft.com/office/officeart/2005/8/layout/hChevron3"/>
    <dgm:cxn modelId="{120B25B1-B49E-4174-B477-A521461F4ED7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1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5016043A-4B34-459C-9DAD-51524EC04B48}" type="presOf" srcId="{6D9CB67D-7E21-0D45-93C6-4A99EDCAABD4}" destId="{EF123010-2042-3341-B1AC-74E1764DBB23}" srcOrd="0" destOrd="0" presId="urn:microsoft.com/office/officeart/2005/8/layout/hChevron3"/>
    <dgm:cxn modelId="{2982CE8A-769E-42C7-8CA5-601E42BB25CE}" type="presOf" srcId="{9AB321A1-48E4-F64E-8E83-1AF4299B2F84}" destId="{6D48E206-8A77-074C-9F9E-F3652A833E7E}" srcOrd="0" destOrd="0" presId="urn:microsoft.com/office/officeart/2005/8/layout/hChevron3"/>
    <dgm:cxn modelId="{8A2D2726-AEBC-4F19-841E-98921C2D576A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2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 custLinFactNeighborX="-24421" custLinFactNeighborY="-5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573982-3365-43D1-AAD0-44DB78CFFFFE}" type="presOf" srcId="{9AB321A1-48E4-F64E-8E83-1AF4299B2F84}" destId="{6D48E206-8A77-074C-9F9E-F3652A833E7E}" srcOrd="0" destOrd="0" presId="urn:microsoft.com/office/officeart/2005/8/layout/hChevron3"/>
    <dgm:cxn modelId="{497D812C-5B73-418B-8245-50EF430D1C3F}" type="presOf" srcId="{6D9CB67D-7E21-0D45-93C6-4A99EDCAABD4}" destId="{EF123010-2042-3341-B1AC-74E1764DBB23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22717454-9BFA-452F-BA3A-FC023068C1F5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Combine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2D6BA0B7-C837-4DCA-8E52-517332BC32CE}" type="presOf" srcId="{9AB321A1-48E4-F64E-8E83-1AF4299B2F84}" destId="{6D48E206-8A77-074C-9F9E-F3652A833E7E}" srcOrd="0" destOrd="0" presId="urn:microsoft.com/office/officeart/2005/8/layout/hChevron3"/>
    <dgm:cxn modelId="{8F05E3E2-B570-4138-BF31-3CA6F08A78F0}" type="presOf" srcId="{6D9CB67D-7E21-0D45-93C6-4A99EDCAABD4}" destId="{EF123010-2042-3341-B1AC-74E1764DBB23}" srcOrd="0" destOrd="0" presId="urn:microsoft.com/office/officeart/2005/8/layout/hChevron3"/>
    <dgm:cxn modelId="{4BEE447D-4C2A-44BE-A949-96D17C468CEC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Combine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656F8B-EA83-4AFF-90E4-F3BA7FD520F2}" type="presOf" srcId="{9AB321A1-48E4-F64E-8E83-1AF4299B2F84}" destId="{6D48E206-8A77-074C-9F9E-F3652A833E7E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E8681C70-DC83-4407-A030-EF17659BBE83}" type="presOf" srcId="{6D9CB67D-7E21-0D45-93C6-4A99EDCAABD4}" destId="{EF123010-2042-3341-B1AC-74E1764DBB23}" srcOrd="0" destOrd="0" presId="urn:microsoft.com/office/officeart/2005/8/layout/hChevron3"/>
    <dgm:cxn modelId="{10FD8574-D2AE-42EE-8AB5-1276BA626572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Combine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824CA8A2-D935-4917-B3B1-C536596C0864}" type="presOf" srcId="{9AB321A1-48E4-F64E-8E83-1AF4299B2F84}" destId="{6D48E206-8A77-074C-9F9E-F3652A833E7E}" srcOrd="0" destOrd="0" presId="urn:microsoft.com/office/officeart/2005/8/layout/hChevron3"/>
    <dgm:cxn modelId="{FD445C44-5492-4F88-9723-913C7455DE39}" type="presOf" srcId="{6D9CB67D-7E21-0D45-93C6-4A99EDCAABD4}" destId="{EF123010-2042-3341-B1AC-74E1764DBB23}" srcOrd="0" destOrd="0" presId="urn:microsoft.com/office/officeart/2005/8/layout/hChevron3"/>
    <dgm:cxn modelId="{E153F6CF-FE1E-40E3-821D-381834D2CA3C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1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5DF6D4-DE8A-4703-8503-83C4F790EA20}" type="presOf" srcId="{6D9CB67D-7E21-0D45-93C6-4A99EDCAABD4}" destId="{EF123010-2042-3341-B1AC-74E1764DBB23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F7ABE381-3D59-43D4-BAF0-EA5E75B80A31}" type="presOf" srcId="{9AB321A1-48E4-F64E-8E83-1AF4299B2F84}" destId="{6D48E206-8A77-074C-9F9E-F3652A833E7E}" srcOrd="0" destOrd="0" presId="urn:microsoft.com/office/officeart/2005/8/layout/hChevron3"/>
    <dgm:cxn modelId="{60A14A83-756B-4B1E-ACAE-59311AE4282C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679" y="0"/>
          <a:ext cx="139053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1</a:t>
          </a:r>
          <a:endParaRPr lang="en-US" sz="2800" kern="1200" dirty="0"/>
        </a:p>
      </dsp:txBody>
      <dsp:txXfrm>
        <a:off x="679" y="0"/>
        <a:ext cx="1255193" cy="54135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0"/>
          <a:ext cx="144474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2</a:t>
          </a:r>
          <a:endParaRPr lang="en-US" sz="2800" kern="1200" dirty="0"/>
        </a:p>
      </dsp:txBody>
      <dsp:txXfrm>
        <a:off x="0" y="0"/>
        <a:ext cx="1309403" cy="54135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83551"/>
          <a:ext cx="935623" cy="374249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Combine</a:t>
          </a:r>
          <a:endParaRPr lang="en-US" sz="1300" kern="1200" dirty="0"/>
        </a:p>
      </dsp:txBody>
      <dsp:txXfrm>
        <a:off x="0" y="83551"/>
        <a:ext cx="842061" cy="37424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679" y="0"/>
          <a:ext cx="139053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1</a:t>
          </a:r>
          <a:endParaRPr lang="en-US" sz="2800" kern="1200" dirty="0"/>
        </a:p>
      </dsp:txBody>
      <dsp:txXfrm>
        <a:off x="679" y="0"/>
        <a:ext cx="1255193" cy="54135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0"/>
          <a:ext cx="144474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2</a:t>
          </a:r>
          <a:endParaRPr lang="en-US" sz="2800" kern="1200" dirty="0"/>
        </a:p>
      </dsp:txBody>
      <dsp:txXfrm>
        <a:off x="0" y="0"/>
        <a:ext cx="1309403" cy="54135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1506" y="0"/>
          <a:ext cx="3082052" cy="541353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Combine</a:t>
          </a:r>
          <a:endParaRPr lang="en-US" sz="2800" kern="1200" dirty="0"/>
        </a:p>
      </dsp:txBody>
      <dsp:txXfrm>
        <a:off x="1506" y="0"/>
        <a:ext cx="2946714" cy="54135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679" y="0"/>
          <a:ext cx="139053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1</a:t>
          </a:r>
          <a:endParaRPr lang="en-US" sz="2800" kern="1200" dirty="0"/>
        </a:p>
      </dsp:txBody>
      <dsp:txXfrm>
        <a:off x="679" y="0"/>
        <a:ext cx="1255193" cy="54135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5369"/>
          <a:ext cx="1326535" cy="53061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2</a:t>
          </a:r>
          <a:endParaRPr lang="en-US" sz="2800" kern="1200" dirty="0"/>
        </a:p>
      </dsp:txBody>
      <dsp:txXfrm>
        <a:off x="0" y="5369"/>
        <a:ext cx="1193882" cy="5306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481081"/>
          <a:ext cx="249434" cy="99773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6670" tIns="13335" rIns="6668" bIns="1333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0" y="481081"/>
        <a:ext cx="224491" cy="9977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370691"/>
          <a:ext cx="224399" cy="89759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6670" tIns="13335" rIns="6668" bIns="1333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0" y="370691"/>
        <a:ext cx="201959" cy="8975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440665"/>
          <a:ext cx="451515" cy="180606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0" y="440665"/>
        <a:ext cx="406364" cy="1806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0"/>
          <a:ext cx="144474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2</a:t>
          </a:r>
          <a:endParaRPr lang="en-US" sz="2800" kern="1200" dirty="0"/>
        </a:p>
      </dsp:txBody>
      <dsp:txXfrm>
        <a:off x="0" y="0"/>
        <a:ext cx="1309403" cy="5413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1506" y="0"/>
          <a:ext cx="3082052" cy="541353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Combine</a:t>
          </a:r>
          <a:endParaRPr lang="en-US" sz="2800" kern="1200" dirty="0"/>
        </a:p>
      </dsp:txBody>
      <dsp:txXfrm>
        <a:off x="1506" y="0"/>
        <a:ext cx="2946714" cy="5413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679" y="0"/>
          <a:ext cx="139053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1</a:t>
          </a:r>
          <a:endParaRPr lang="en-US" sz="2800" kern="1200" dirty="0"/>
        </a:p>
      </dsp:txBody>
      <dsp:txXfrm>
        <a:off x="679" y="0"/>
        <a:ext cx="1255193" cy="5413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0"/>
          <a:ext cx="144474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2</a:t>
          </a:r>
          <a:endParaRPr lang="en-US" sz="2800" kern="1200" dirty="0"/>
        </a:p>
      </dsp:txBody>
      <dsp:txXfrm>
        <a:off x="0" y="0"/>
        <a:ext cx="1309403" cy="5413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1506" y="0"/>
          <a:ext cx="3082052" cy="541353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Combine</a:t>
          </a:r>
          <a:endParaRPr lang="en-US" sz="2800" kern="1200" dirty="0"/>
        </a:p>
      </dsp:txBody>
      <dsp:txXfrm>
        <a:off x="1506" y="0"/>
        <a:ext cx="2946714" cy="5413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2593" y="0"/>
          <a:ext cx="5306857" cy="541353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Combine</a:t>
          </a:r>
          <a:endParaRPr lang="en-US" sz="2800" kern="1200" dirty="0"/>
        </a:p>
      </dsp:txBody>
      <dsp:txXfrm>
        <a:off x="2593" y="0"/>
        <a:ext cx="5171519" cy="5413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755" y="0"/>
          <a:ext cx="1546357" cy="541353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Combine</a:t>
          </a:r>
          <a:endParaRPr lang="en-US" sz="2200" kern="1200" dirty="0"/>
        </a:p>
      </dsp:txBody>
      <dsp:txXfrm>
        <a:off x="755" y="0"/>
        <a:ext cx="1411019" cy="5413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679" y="0"/>
          <a:ext cx="139053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1</a:t>
          </a:r>
          <a:endParaRPr lang="en-US" sz="2800" kern="1200" dirty="0"/>
        </a:p>
      </dsp:txBody>
      <dsp:txXfrm>
        <a:off x="679" y="0"/>
        <a:ext cx="1255193" cy="541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28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645" y="0"/>
            <a:ext cx="294428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8981"/>
            <a:ext cx="294428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645" y="9408981"/>
            <a:ext cx="294428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3A07BB6-5879-4823-A54F-A2C10EA616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775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7F6B89-D82C-4B25-9715-8AE69B7CAF7C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93391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Easy to programmatically</a:t>
            </a:r>
            <a:r>
              <a:rPr lang="en-US" baseline="0" dirty="0" smtClean="0"/>
              <a:t> or graphically move our line cut to other positions and overlay the results. The following plots have been created from the 2D slice above.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2DBA6-0640-5340-8B01-527A6E777C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026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Beam time is money. During</a:t>
            </a:r>
            <a:r>
              <a:rPr lang="en-US" baseline="0" dirty="0" smtClean="0"/>
              <a:t> cycle operation the instruments run 24/7. Typical cost of a 3-day experiment on a single instrument is 100K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This</a:t>
            </a:r>
            <a:r>
              <a:rPr lang="en-US" baseline="0" dirty="0" smtClean="0"/>
              <a:t> is the way the inelastic instruments where operating last summer.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0371-5E22-8E4D-8831-75498C84E7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42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Combine step taking too long. Scaling badly with number of runs. 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Time penalty is REAL problem</a:t>
            </a:r>
          </a:p>
          <a:p>
            <a:pPr marL="171450" indent="-171450">
              <a:buFontTx/>
              <a:buChar char="-"/>
            </a:pP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0371-5E22-8E4D-8831-75498C84E7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42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Engineering</a:t>
            </a:r>
            <a:r>
              <a:rPr lang="en-US" baseline="0" dirty="0" smtClean="0"/>
              <a:t> approach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Measure, benchmark and optimize. 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Boiled down to a bad allocation strategy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single problematic line of code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75% reduction in time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3.5 hours of beam time for combination of 460 runs. That's saved 14K per experiment.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0371-5E22-8E4D-8831-75498C84E7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7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…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Do we stop there?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But we can do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0371-5E22-8E4D-8831-75498C84E7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422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</a:t>
            </a:r>
            <a:r>
              <a:rPr lang="en-US" dirty="0" err="1" smtClean="0"/>
              <a:t>Mantid</a:t>
            </a:r>
            <a:r>
              <a:rPr lang="en-US" dirty="0" smtClean="0"/>
              <a:t> came across</a:t>
            </a:r>
            <a:r>
              <a:rPr lang="en-US" baseline="0" dirty="0" smtClean="0"/>
              <a:t> this was the way that things where done. And it’s tended to affect the way that people think about these sorts of problems.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Moving the </a:t>
            </a:r>
            <a:r>
              <a:rPr lang="en-US" baseline="0" dirty="0" err="1" smtClean="0"/>
              <a:t>Mantid</a:t>
            </a:r>
            <a:r>
              <a:rPr lang="en-US" baseline="0" dirty="0" smtClean="0"/>
              <a:t> gave us the opportunity to reorganize the problem.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Change in the accepted procedure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0371-5E22-8E4D-8831-75498C84E7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7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  High-level</a:t>
            </a:r>
            <a:r>
              <a:rPr lang="en-US" baseline="0" dirty="0" smtClean="0"/>
              <a:t> parallel workflow. Complements the low-level work already done.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Combination/accumulation</a:t>
            </a:r>
            <a:r>
              <a:rPr lang="en-US" baseline="0" dirty="0" smtClean="0"/>
              <a:t> is done piecewise as and when the new processed runs become available.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 What’s more users can start evaluating the data as it’s been accumulated.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Give the option give the option to stop the experiment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Rescan angles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Swap sample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Increment addition of runs as the experiment goes ahead. Not only faster at the end of the experiment, but during the experiment. </a:t>
            </a: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0371-5E22-8E4D-8831-75498C84E7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78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ARCHER (Edinburgh;</a:t>
            </a:r>
            <a:r>
              <a:rPr lang="en-GB" baseline="0" dirty="0" smtClean="0"/>
              <a:t> apply ‘beam time’!)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nMoldyn</a:t>
            </a:r>
            <a:r>
              <a:rPr lang="en-GB" dirty="0" smtClean="0"/>
              <a:t> (looked</a:t>
            </a:r>
            <a:r>
              <a:rPr lang="en-GB" baseline="0" dirty="0" smtClean="0"/>
              <a:t> after by Mark Johnson at ILL)</a:t>
            </a:r>
            <a:r>
              <a:rPr lang="en-GB" dirty="0" smtClean="0"/>
              <a:t>: molecular dynamics calculations (CASTEP,:</a:t>
            </a:r>
            <a:r>
              <a:rPr lang="en-GB" baseline="0" dirty="0" smtClean="0"/>
              <a:t> 512 atoms or 348 on SCARF) ;</a:t>
            </a:r>
            <a:r>
              <a:rPr lang="en-GB" dirty="0" smtClean="0"/>
              <a:t> </a:t>
            </a:r>
            <a:r>
              <a:rPr lang="en-GB" dirty="0" err="1" smtClean="0"/>
              <a:t>ViennaAbinitioSimulationProgram</a:t>
            </a:r>
            <a:r>
              <a:rPr lang="en-GB" dirty="0" smtClean="0"/>
              <a:t>, DLPOLY 10^3</a:t>
            </a:r>
            <a:r>
              <a:rPr lang="en-GB" baseline="0" dirty="0" smtClean="0"/>
              <a:t> – 10^4 on ARCHER</a:t>
            </a:r>
            <a:r>
              <a:rPr lang="en-GB" dirty="0" smtClean="0"/>
              <a:t>) and produces</a:t>
            </a:r>
            <a:r>
              <a:rPr lang="en-GB" baseline="0" dirty="0" smtClean="0"/>
              <a:t> the outputs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e.g. Zeolite + water:</a:t>
            </a:r>
            <a:r>
              <a:rPr lang="en-GB" baseline="0" dirty="0" smtClean="0"/>
              <a:t> melt the water (in the computer), follow trajectories into the zeolite =&gt; compute anything e.g. diffusion </a:t>
            </a:r>
            <a:r>
              <a:rPr lang="en-GB" baseline="0" dirty="0" err="1" smtClean="0"/>
              <a:t>contants</a:t>
            </a:r>
            <a:r>
              <a:rPr lang="en-GB" baseline="0" dirty="0" smtClean="0"/>
              <a:t>, correlation </a:t>
            </a:r>
            <a:r>
              <a:rPr lang="en-GB" baseline="0" dirty="0" err="1" smtClean="0"/>
              <a:t>fuctions</a:t>
            </a:r>
            <a:r>
              <a:rPr lang="en-GB" baseline="0" dirty="0" smtClean="0"/>
              <a:t>, MSQ, S(</a:t>
            </a:r>
            <a:r>
              <a:rPr lang="en-GB" baseline="0" dirty="0" err="1" smtClean="0"/>
              <a:t>Q,w</a:t>
            </a:r>
            <a:r>
              <a:rPr lang="en-GB" baseline="0" dirty="0" smtClean="0"/>
              <a:t>)….</a:t>
            </a:r>
          </a:p>
          <a:p>
            <a:endParaRPr lang="en-GB" baseline="0" dirty="0" smtClean="0"/>
          </a:p>
          <a:p>
            <a:r>
              <a:rPr lang="en-GB" baseline="0" dirty="0" smtClean="0"/>
              <a:t>Have written the python wrapper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07BB6-5879-4823-A54F-A2C10EA6165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301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7F6B89-D82C-4B25-9715-8AE69B7CAF7C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The data is from </a:t>
            </a:r>
            <a:r>
              <a:rPr lang="en-US" dirty="0" err="1" smtClean="0"/>
              <a:t>NaF</a:t>
            </a:r>
            <a:r>
              <a:rPr lang="en-US" dirty="0" smtClean="0"/>
              <a:t> molten salts at 1300K. At different Q i.e. I(</a:t>
            </a:r>
            <a:r>
              <a:rPr lang="en-US" dirty="0" err="1" smtClean="0"/>
              <a:t>Q,t</a:t>
            </a:r>
            <a:r>
              <a:rPr lang="en-US" dirty="0" smtClean="0"/>
              <a:t>)</a:t>
            </a:r>
          </a:p>
          <a:p>
            <a:pPr eaLnBrk="1" hangingPunct="1"/>
            <a:r>
              <a:rPr lang="en-US" dirty="0" smtClean="0"/>
              <a:t>The limitations in the simulations are</a:t>
            </a:r>
            <a:r>
              <a:rPr lang="en-US" baseline="0" dirty="0" smtClean="0"/>
              <a:t> </a:t>
            </a:r>
            <a:r>
              <a:rPr lang="en-US" dirty="0" smtClean="0"/>
              <a:t>small cell size</a:t>
            </a:r>
            <a:r>
              <a:rPr lang="en-US" baseline="0" dirty="0" smtClean="0"/>
              <a:t> </a:t>
            </a:r>
            <a:r>
              <a:rPr lang="en-US" dirty="0" smtClean="0"/>
              <a:t>(512 atoms) and small time scale (50ps)</a:t>
            </a:r>
          </a:p>
          <a:p>
            <a:pPr eaLnBrk="1" hangingPunct="1"/>
            <a:r>
              <a:rPr lang="en-US" dirty="0" smtClean="0"/>
              <a:t>The limitations in the experiment are</a:t>
            </a:r>
            <a:r>
              <a:rPr lang="en-US" baseline="0" dirty="0" smtClean="0"/>
              <a:t> instrument resolution and finite dynamic range.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9621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E4CCF1-493A-42D5-8AD9-8B34E106A9AD}" type="slidenum">
              <a:rPr lang="en-GB" smtClean="0"/>
              <a:pPr/>
              <a:t>2</a:t>
            </a:fld>
            <a:endParaRPr lang="en-GB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713906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1E6678-B605-45BD-8EB1-40BFB49CFFE3}" type="slidenum">
              <a:rPr lang="en-GB" smtClean="0"/>
              <a:pPr/>
              <a:t>5</a:t>
            </a:fld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003031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summary of the high-level objectives</a:t>
            </a:r>
            <a:r>
              <a:rPr lang="en-US" baseline="0" dirty="0" smtClean="0"/>
              <a:t> for the VATES (Visualization and Analysis Toolkit </a:t>
            </a:r>
            <a:r>
              <a:rPr lang="en-US" baseline="0" dirty="0" err="1" smtClean="0"/>
              <a:t>ExtensionS</a:t>
            </a:r>
            <a:r>
              <a:rPr lang="en-US" baseline="0" dirty="0" smtClean="0"/>
              <a:t>) Project. Now fully integrated into and indistinguishable from </a:t>
            </a:r>
            <a:r>
              <a:rPr lang="en-US" baseline="0" dirty="0" err="1" smtClean="0"/>
              <a:t>Mantid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subproject is an ongoing effort and collaboration between ISIS/SNS and 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2DBA6-0640-5340-8B01-527A6E777C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07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</a:t>
            </a:r>
            <a:r>
              <a:rPr lang="en-US" baseline="0" dirty="0" smtClean="0"/>
              <a:t> not a project in a vacuum. Lots of prototyping and seeking of knowledge and experience from previous projects. As well as emulating successful features, we have tried to learn from mistakes. Having a diverse and multi-disciplinary development team with direct access to instrument scientists is key.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2DBA6-0640-5340-8B01-527A6E777C9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22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Taking a 4D</a:t>
            </a:r>
            <a:r>
              <a:rPr lang="en-US" baseline="0" dirty="0" smtClean="0"/>
              <a:t> SQW dataset and integrating, out the </a:t>
            </a:r>
            <a:r>
              <a:rPr lang="en-US" baseline="0" dirty="0" err="1" smtClean="0"/>
              <a:t>qz</a:t>
            </a:r>
            <a:r>
              <a:rPr lang="en-US" baseline="0" dirty="0" smtClean="0"/>
              <a:t> dimension, and mapping delta energy to the y direction.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Omitting a dimension is equivalent to integrating it out for </a:t>
            </a:r>
            <a:r>
              <a:rPr lang="en-US" baseline="0" dirty="0" err="1" smtClean="0"/>
              <a:t>BinMD</a:t>
            </a:r>
            <a:r>
              <a:rPr lang="en-US" baseline="0" dirty="0" smtClean="0"/>
              <a:t>. We also have a Horace style </a:t>
            </a:r>
            <a:r>
              <a:rPr lang="en-US" baseline="0" dirty="0" err="1" smtClean="0"/>
              <a:t>CutMD</a:t>
            </a:r>
            <a:r>
              <a:rPr lang="en-US" baseline="0" dirty="0" smtClean="0"/>
              <a:t> available from the </a:t>
            </a:r>
            <a:r>
              <a:rPr lang="en-US" baseline="0" dirty="0" err="1" smtClean="0"/>
              <a:t>Rebin</a:t>
            </a:r>
            <a:r>
              <a:rPr lang="en-US" baseline="0" dirty="0" smtClean="0"/>
              <a:t> drop down as well as the pixel-preserving </a:t>
            </a:r>
            <a:r>
              <a:rPr lang="en-US" baseline="0" dirty="0" err="1" smtClean="0"/>
              <a:t>SliceMD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2DBA6-0640-5340-8B01-527A6E777C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68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Reduced</a:t>
            </a:r>
            <a:r>
              <a:rPr lang="en-US" baseline="0" dirty="0" smtClean="0"/>
              <a:t> data sets from multiple scans merged into a single multidimensional dataset. One reciprocal space dimension integrated out and visualized volume projection. All dimensions then </a:t>
            </a:r>
            <a:r>
              <a:rPr lang="en-US" baseline="0" dirty="0" err="1" smtClean="0"/>
              <a:t>rebinned</a:t>
            </a:r>
            <a:r>
              <a:rPr lang="en-US" baseline="0" dirty="0" smtClean="0"/>
              <a:t> uniformly inside the visualization window. All done in the </a:t>
            </a:r>
            <a:r>
              <a:rPr lang="en-US" baseline="0" dirty="0" err="1" smtClean="0"/>
              <a:t>Mantid</a:t>
            </a:r>
            <a:r>
              <a:rPr lang="en-US" baseline="0" dirty="0" smtClean="0"/>
              <a:t> application. </a:t>
            </a:r>
            <a:r>
              <a:rPr lang="en-US" b="1" baseline="0" dirty="0" smtClean="0"/>
              <a:t>No external tools needed</a:t>
            </a:r>
            <a:r>
              <a:rPr lang="en-US" baseline="0" dirty="0" smtClean="0"/>
              <a:t>. 28GB on disk but interactively visualized in 16GB RAM due to a large number of tricks and optimizations implemented in </a:t>
            </a:r>
            <a:r>
              <a:rPr lang="en-US" baseline="0" dirty="0" err="1" smtClean="0"/>
              <a:t>Mantid</a:t>
            </a:r>
            <a:r>
              <a:rPr lang="en-US" baseline="0" dirty="0" smtClean="0"/>
              <a:t>. We can also represent a 4</a:t>
            </a:r>
            <a:r>
              <a:rPr lang="en-US" baseline="30000" dirty="0" smtClean="0"/>
              <a:t>th</a:t>
            </a:r>
            <a:r>
              <a:rPr lang="en-US" baseline="0" dirty="0" smtClean="0"/>
              <a:t> dimension on the time axis if we wish.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2DBA6-0640-5340-8B01-527A6E777C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81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Customized</a:t>
            </a:r>
            <a:r>
              <a:rPr lang="en-US" baseline="0" dirty="0" smtClean="0"/>
              <a:t> views allow us to view the data in various ways. We can switch between views at will. Here 3 orthonormal slices are created and can be moved independently.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2DBA6-0640-5340-8B01-527A6E777C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75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2D</a:t>
            </a:r>
            <a:r>
              <a:rPr lang="en-US" baseline="0" dirty="0" smtClean="0"/>
              <a:t> slice viewer has several very powerful inbuilt tools. One for which is the line viewer mode. So we can further reduce our data down to 1 dimension. Further </a:t>
            </a:r>
            <a:r>
              <a:rPr lang="en-US" baseline="0" dirty="0" err="1" smtClean="0"/>
              <a:t>rebinning</a:t>
            </a:r>
            <a:r>
              <a:rPr lang="en-US" baseline="0" dirty="0" smtClean="0"/>
              <a:t> may be performed to improve statistics.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2DBA6-0640-5340-8B01-527A6E777C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67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smallbottom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530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530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largeto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7563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C20D9-D760-4D5A-8520-024C9EBA21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0609F-5FD2-4CB7-BE35-FA24889C37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7B1DD6-550E-4577-8F84-E19BDCB1B8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9500"/>
            <a:ext cx="4038600" cy="377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9500"/>
            <a:ext cx="4038600" cy="377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89B6E7-6E35-4F56-81BF-8AE4E351DF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41EBFD-F381-4707-99D0-CA64120C8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76D12-AC70-43C1-9AEF-DE830401A2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B8DBE-04C3-48F3-BBC3-83292628D0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479FC-DB0C-45EB-9D21-D64A67F22E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8053F-1369-48BD-8CFC-6DD941C330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793FB2-3F17-4FE5-8B63-8E5587DE2E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62038"/>
            <a:ext cx="2057400" cy="5064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62038"/>
            <a:ext cx="6019800" cy="506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2356A-7287-44C4-9BCA-86C699DA7A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smallto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4843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131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326A0-C50A-47C7-A311-7024806708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31258-2120-4EE2-9923-515B2EF6D5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A8886-6269-42FA-B7A3-896213A5E2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76475"/>
            <a:ext cx="4038600" cy="384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76475"/>
            <a:ext cx="4038600" cy="384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B5314-8C61-421F-AA9F-6E761BFDD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62F6D-71B8-435F-B3B1-1B20A41CD1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0E6F35-FADC-475D-9455-C61A13952B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30A9A-C3A1-4FAC-B67F-3CF32F935A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0D2A9-E198-4313-876D-7DC70DD48D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EA086-5B13-498F-B52D-59472C6500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64AFEC-D87E-4839-A12A-D0651866E2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08050"/>
            <a:ext cx="2057400" cy="52181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19800" cy="52181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6928E-5362-4165-AFCF-DB87690847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largebottom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4843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131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73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73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205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05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0990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0990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sissmallbottom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20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1" r:id="rId1"/>
    <p:sldLayoutId id="2147484421" r:id="rId2"/>
    <p:sldLayoutId id="2147484422" r:id="rId3"/>
    <p:sldLayoutId id="2147484423" r:id="rId4"/>
    <p:sldLayoutId id="2147484424" r:id="rId5"/>
    <p:sldLayoutId id="2147484425" r:id="rId6"/>
    <p:sldLayoutId id="2147484426" r:id="rId7"/>
    <p:sldLayoutId id="2147484427" r:id="rId8"/>
    <p:sldLayoutId id="2147484428" r:id="rId9"/>
    <p:sldLayoutId id="2147484429" r:id="rId10"/>
    <p:sldLayoutId id="214748443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sislargetop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411413" y="1062038"/>
            <a:ext cx="62753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349500"/>
            <a:ext cx="8229600" cy="377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2D27E042-D053-4C30-BF66-78F48472BA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2" r:id="rId1"/>
    <p:sldLayoutId id="2147484431" r:id="rId2"/>
    <p:sldLayoutId id="2147484432" r:id="rId3"/>
    <p:sldLayoutId id="2147484433" r:id="rId4"/>
    <p:sldLayoutId id="2147484434" r:id="rId5"/>
    <p:sldLayoutId id="2147484435" r:id="rId6"/>
    <p:sldLayoutId id="2147484436" r:id="rId7"/>
    <p:sldLayoutId id="2147484437" r:id="rId8"/>
    <p:sldLayoutId id="2147484438" r:id="rId9"/>
    <p:sldLayoutId id="2147484439" r:id="rId10"/>
    <p:sldLayoutId id="214748444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sissmalltop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411413" y="908050"/>
            <a:ext cx="6275387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276475"/>
            <a:ext cx="8229600" cy="384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6521284E-2FD8-4A99-805A-F5E09932C1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3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sislargebottom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77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4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12.xml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notesSlide" Target="../notesSlides/notesSlide14.xml"/><Relationship Id="rId16" Type="http://schemas.openxmlformats.org/officeDocument/2006/relationships/diagramColors" Target="../diagrams/colors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13" Type="http://schemas.openxmlformats.org/officeDocument/2006/relationships/diagramData" Target="../diagrams/data14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17" Type="http://schemas.microsoft.com/office/2007/relationships/diagramDrawing" Target="../diagrams/drawing14.xml"/><Relationship Id="rId2" Type="http://schemas.openxmlformats.org/officeDocument/2006/relationships/notesSlide" Target="../notesSlides/notesSlide15.xml"/><Relationship Id="rId16" Type="http://schemas.openxmlformats.org/officeDocument/2006/relationships/diagramColors" Target="../diagrams/colors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Relationship Id="rId14" Type="http://schemas.openxmlformats.org/officeDocument/2006/relationships/diagramLayout" Target="../diagrams/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diagramData" Target="../diagrams/data17.xml"/><Relationship Id="rId18" Type="http://schemas.openxmlformats.org/officeDocument/2006/relationships/diagramData" Target="../diagrams/data18.xml"/><Relationship Id="rId26" Type="http://schemas.openxmlformats.org/officeDocument/2006/relationships/diagramColors" Target="../diagrams/colors19.xml"/><Relationship Id="rId3" Type="http://schemas.openxmlformats.org/officeDocument/2006/relationships/diagramData" Target="../diagrams/data15.xml"/><Relationship Id="rId21" Type="http://schemas.openxmlformats.org/officeDocument/2006/relationships/diagramColors" Target="../diagrams/colors18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17" Type="http://schemas.microsoft.com/office/2007/relationships/diagramDrawing" Target="../diagrams/drawing17.xml"/><Relationship Id="rId25" Type="http://schemas.openxmlformats.org/officeDocument/2006/relationships/diagramQuickStyle" Target="../diagrams/quickStyle19.xml"/><Relationship Id="rId2" Type="http://schemas.openxmlformats.org/officeDocument/2006/relationships/notesSlide" Target="../notesSlides/notesSlide16.xml"/><Relationship Id="rId16" Type="http://schemas.openxmlformats.org/officeDocument/2006/relationships/diagramColors" Target="../diagrams/colors17.xml"/><Relationship Id="rId20" Type="http://schemas.openxmlformats.org/officeDocument/2006/relationships/diagramQuickStyle" Target="../diagrams/quickStyl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24" Type="http://schemas.openxmlformats.org/officeDocument/2006/relationships/diagramLayout" Target="../diagrams/layout19.xml"/><Relationship Id="rId5" Type="http://schemas.openxmlformats.org/officeDocument/2006/relationships/diagramQuickStyle" Target="../diagrams/quickStyle15.xml"/><Relationship Id="rId15" Type="http://schemas.openxmlformats.org/officeDocument/2006/relationships/diagramQuickStyle" Target="../diagrams/quickStyle17.xml"/><Relationship Id="rId23" Type="http://schemas.openxmlformats.org/officeDocument/2006/relationships/diagramData" Target="../diagrams/data19.xml"/><Relationship Id="rId10" Type="http://schemas.openxmlformats.org/officeDocument/2006/relationships/diagramQuickStyle" Target="../diagrams/quickStyle16.xml"/><Relationship Id="rId19" Type="http://schemas.openxmlformats.org/officeDocument/2006/relationships/diagramLayout" Target="../diagrams/layout18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Relationship Id="rId14" Type="http://schemas.openxmlformats.org/officeDocument/2006/relationships/diagramLayout" Target="../diagrams/layout17.xml"/><Relationship Id="rId22" Type="http://schemas.microsoft.com/office/2007/relationships/diagramDrawing" Target="../diagrams/drawing18.xml"/><Relationship Id="rId27" Type="http://schemas.microsoft.com/office/2007/relationships/diagramDrawing" Target="../diagrams/drawing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oleObject" Target="../embeddings/oleObject1.bin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5.jpeg"/><Relationship Id="rId12" Type="http://schemas.openxmlformats.org/officeDocument/2006/relationships/image" Target="../media/image50.emf"/><Relationship Id="rId17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1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44.jpeg"/><Relationship Id="rId11" Type="http://schemas.openxmlformats.org/officeDocument/2006/relationships/image" Target="../media/image49.emf"/><Relationship Id="rId5" Type="http://schemas.openxmlformats.org/officeDocument/2006/relationships/image" Target="../media/image43.jpeg"/><Relationship Id="rId15" Type="http://schemas.openxmlformats.org/officeDocument/2006/relationships/oleObject" Target="../embeddings/oleObject2.bin"/><Relationship Id="rId10" Type="http://schemas.openxmlformats.org/officeDocument/2006/relationships/image" Target="../media/image48.emf"/><Relationship Id="rId4" Type="http://schemas.openxmlformats.org/officeDocument/2006/relationships/image" Target="../media/image42.png"/><Relationship Id="rId9" Type="http://schemas.openxmlformats.org/officeDocument/2006/relationships/image" Target="../media/image47.jpeg"/><Relationship Id="rId14" Type="http://schemas.openxmlformats.org/officeDocument/2006/relationships/image" Target="../media/image40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11" Type="http://schemas.openxmlformats.org/officeDocument/2006/relationships/image" Target="../media/image20.gif"/><Relationship Id="rId5" Type="http://schemas.openxmlformats.org/officeDocument/2006/relationships/image" Target="../media/image15.tiff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image" Target="../media/image2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761"/>
          <a:stretch/>
        </p:blipFill>
        <p:spPr bwMode="auto">
          <a:xfrm>
            <a:off x="-1692696" y="-4176"/>
            <a:ext cx="1131011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57313" y="4143374"/>
            <a:ext cx="6400800" cy="1445865"/>
          </a:xfrm>
          <a:noFill/>
        </p:spPr>
        <p:txBody>
          <a:bodyPr/>
          <a:lstStyle/>
          <a:p>
            <a:pPr eaLnBrk="1" hangingPunct="1"/>
            <a:r>
              <a:rPr lang="en-GB" sz="2800" b="1" i="1" dirty="0" smtClean="0">
                <a:solidFill>
                  <a:srgbClr val="FFFFFF"/>
                </a:solidFill>
              </a:rPr>
              <a:t>Nick Draper</a:t>
            </a:r>
          </a:p>
          <a:p>
            <a:pPr eaLnBrk="1" hangingPunct="1"/>
            <a:r>
              <a:rPr lang="en-GB" sz="2000" b="1" dirty="0" err="1" smtClean="0">
                <a:solidFill>
                  <a:srgbClr val="FFFFFF"/>
                </a:solidFill>
              </a:rPr>
              <a:t>Tessella</a:t>
            </a:r>
            <a:r>
              <a:rPr lang="en-GB" sz="2000" dirty="0" smtClean="0">
                <a:solidFill>
                  <a:srgbClr val="FFFFFF"/>
                </a:solidFill>
              </a:rPr>
              <a:t/>
            </a:r>
            <a:br>
              <a:rPr lang="en-GB" sz="2000" dirty="0" smtClean="0">
                <a:solidFill>
                  <a:srgbClr val="FFFFFF"/>
                </a:solidFill>
              </a:rPr>
            </a:br>
            <a:r>
              <a:rPr lang="en-GB" sz="2000" b="1" dirty="0" smtClean="0"/>
              <a:t/>
            </a:r>
            <a:br>
              <a:rPr lang="en-GB" sz="2000" b="1" dirty="0" smtClean="0"/>
            </a:br>
            <a:r>
              <a:rPr lang="en-GB" sz="2000" b="1" u="sng" dirty="0" smtClean="0">
                <a:solidFill>
                  <a:srgbClr val="C00000"/>
                </a:solidFill>
              </a:rPr>
              <a:t>www.mantidproject.org</a:t>
            </a:r>
          </a:p>
          <a:p>
            <a:pPr eaLnBrk="1" hangingPunct="1"/>
            <a:endParaRPr lang="en-GB" sz="2000" dirty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75" y="2143125"/>
            <a:ext cx="7772400" cy="1800225"/>
          </a:xfrm>
        </p:spPr>
        <p:txBody>
          <a:bodyPr/>
          <a:lstStyle/>
          <a:p>
            <a:pPr eaLnBrk="1" hangingPunct="1">
              <a:defRPr/>
            </a:pPr>
            <a:r>
              <a:rPr lang="en-GB" sz="3600" b="1" dirty="0">
                <a:solidFill>
                  <a:srgbClr val="FFFFFF"/>
                </a:solidFill>
              </a:rPr>
              <a:t>Advances and challenges in a growing collaboration</a:t>
            </a:r>
            <a:endParaRPr lang="en-GB" sz="3600" b="1" dirty="0" smtClean="0">
              <a:solidFill>
                <a:srgbClr val="FFFFFF"/>
              </a:solidFill>
            </a:endParaRPr>
          </a:p>
        </p:txBody>
      </p:sp>
      <p:pic>
        <p:nvPicPr>
          <p:cNvPr id="5" name="Picture 5" descr="Mantid Logo Transparent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214563" y="0"/>
            <a:ext cx="43815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24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3301645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 n-dimensional data in the complete manifold of interest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Efficiently handle sparse as well as dense n-dimensional data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Operate on such data very quickly and also use </a:t>
            </a:r>
            <a:r>
              <a:rPr lang="en-US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Mantid’s</a:t>
            </a:r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plugin framework to add new algorithm features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massive data sets in n-dimensions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these tools work for more than just one technique area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and fitting</a:t>
            </a:r>
            <a:endParaRPr lang="en-US" sz="20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7664" y="-14898"/>
            <a:ext cx="630283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000099"/>
                </a:solidFill>
              </a:rPr>
              <a:t>Multi-dimensional data visualisation: Objectives</a:t>
            </a:r>
            <a:endParaRPr lang="en-GB" sz="3200" b="1" dirty="0">
              <a:solidFill>
                <a:srgbClr val="000099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36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60873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Horace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Dave</a:t>
            </a:r>
          </a:p>
          <a:p>
            <a:r>
              <a:rPr lang="en-US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MSlice</a:t>
            </a:r>
            <a:endParaRPr lang="en-US" sz="20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ISAW</a:t>
            </a:r>
          </a:p>
          <a:p>
            <a:endParaRPr lang="en-US" sz="20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Quantification</a:t>
            </a:r>
            <a:endParaRPr lang="en-US" sz="24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Tobyfit</a:t>
            </a:r>
            <a:endParaRPr lang="en-US" sz="20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orace_RbMnF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764704"/>
            <a:ext cx="4896544" cy="3059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 descr="Tobyfit_sim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5595" y="3861047"/>
            <a:ext cx="4804837" cy="3002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547664" y="-14898"/>
            <a:ext cx="630283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000099"/>
                </a:solidFill>
              </a:rPr>
              <a:t>Seeding projects</a:t>
            </a:r>
            <a:endParaRPr lang="en-GB" sz="3200" b="1" dirty="0">
              <a:solidFill>
                <a:srgbClr val="000099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063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In-situ </a:t>
            </a:r>
            <a:r>
              <a:rPr lang="en-US" sz="3200" b="1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Rebinning</a:t>
            </a:r>
            <a:endParaRPr lang="en-US" sz="32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 descr="Screen Shot 2015-06-24 at 16.26.19.png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141763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96414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32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Visualisation</a:t>
            </a:r>
            <a:endParaRPr lang="en-US" sz="32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3518" y="5702131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 200Ei 8K</a:t>
            </a:r>
            <a:endParaRPr lang="en-US" dirty="0"/>
          </a:p>
        </p:txBody>
      </p:sp>
      <p:pic>
        <p:nvPicPr>
          <p:cNvPr id="3" name="Picture 2" descr="screenshot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750" r="29722"/>
          <a:stretch/>
        </p:blipFill>
        <p:spPr>
          <a:xfrm>
            <a:off x="4845537" y="1280338"/>
            <a:ext cx="3726963" cy="5409938"/>
          </a:xfrm>
          <a:prstGeom prst="rect">
            <a:avLst/>
          </a:prstGeom>
        </p:spPr>
      </p:pic>
      <p:pic>
        <p:nvPicPr>
          <p:cNvPr id="8" name="Picture 7" descr="screenshot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17" t="9290" r="27563" b="2027"/>
          <a:stretch/>
        </p:blipFill>
        <p:spPr>
          <a:xfrm>
            <a:off x="596900" y="1280338"/>
            <a:ext cx="3740750" cy="420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0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32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 to Three-</a:t>
            </a:r>
            <a:r>
              <a:rPr lang="en-US" sz="32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2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lice View</a:t>
            </a:r>
            <a:endParaRPr lang="en-US" sz="32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Shot 2015-06-24 at 16.42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235" y="1237967"/>
            <a:ext cx="7186706" cy="542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8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Slicing and Plotting </a:t>
            </a:r>
            <a:endParaRPr lang="en-US" sz="32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Shot 2015-06-24 at 16.58.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308" y="1628587"/>
            <a:ext cx="7336397" cy="463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6-24 at 17.06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8083"/>
            <a:ext cx="6574118" cy="44554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1D Plot</a:t>
            </a:r>
            <a:endParaRPr lang="en-US" sz="32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creen Shot 2015-06-24 at 17.05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824" y="3130685"/>
            <a:ext cx="4691528" cy="306990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4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Large File Accumulation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19188728"/>
              </p:ext>
            </p:extLst>
          </p:nvPr>
        </p:nvGraphicFramePr>
        <p:xfrm>
          <a:off x="150061" y="1998839"/>
          <a:ext cx="1391891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959001986"/>
              </p:ext>
            </p:extLst>
          </p:nvPr>
        </p:nvGraphicFramePr>
        <p:xfrm>
          <a:off x="1479019" y="2601870"/>
          <a:ext cx="1446154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198199264"/>
              </p:ext>
            </p:extLst>
          </p:nvPr>
        </p:nvGraphicFramePr>
        <p:xfrm>
          <a:off x="5753726" y="4490211"/>
          <a:ext cx="3085065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17" name="Straight Arrow Connector 16"/>
          <p:cNvCxnSpPr/>
          <p:nvPr/>
        </p:nvCxnSpPr>
        <p:spPr>
          <a:xfrm>
            <a:off x="150061" y="1644878"/>
            <a:ext cx="8536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51999" y="1644878"/>
            <a:ext cx="12021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Time</a:t>
            </a:r>
            <a:endParaRPr lang="en-US" sz="32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02461" y="2692592"/>
            <a:ext cx="0" cy="2200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9651" y="3934352"/>
            <a:ext cx="15620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 &gt; 100</a:t>
            </a:r>
            <a:endParaRPr lang="en-US" sz="3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74561" y="3158323"/>
            <a:ext cx="1444741" cy="541353"/>
            <a:chOff x="0" y="0"/>
            <a:chExt cx="1444741" cy="541353"/>
          </a:xfrm>
        </p:grpSpPr>
        <p:sp>
          <p:nvSpPr>
            <p:cNvPr id="12" name="Pentagon 11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3</a:t>
              </a:r>
              <a:endParaRPr lang="en-US" sz="2800" kern="1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08985" y="3788606"/>
            <a:ext cx="1444741" cy="541353"/>
            <a:chOff x="0" y="0"/>
            <a:chExt cx="1444741" cy="541353"/>
          </a:xfrm>
        </p:grpSpPr>
        <p:sp>
          <p:nvSpPr>
            <p:cNvPr id="21" name="Pentagon 20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N</a:t>
              </a:r>
              <a:endParaRPr 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971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Large File Accumulation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26434150"/>
              </p:ext>
            </p:extLst>
          </p:nvPr>
        </p:nvGraphicFramePr>
        <p:xfrm>
          <a:off x="150061" y="1998839"/>
          <a:ext cx="1391891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399148638"/>
              </p:ext>
            </p:extLst>
          </p:nvPr>
        </p:nvGraphicFramePr>
        <p:xfrm>
          <a:off x="1479019" y="2601870"/>
          <a:ext cx="1446154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446208523"/>
              </p:ext>
            </p:extLst>
          </p:nvPr>
        </p:nvGraphicFramePr>
        <p:xfrm>
          <a:off x="5753726" y="4490211"/>
          <a:ext cx="3085065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17" name="Straight Arrow Connector 16"/>
          <p:cNvCxnSpPr/>
          <p:nvPr/>
        </p:nvCxnSpPr>
        <p:spPr>
          <a:xfrm>
            <a:off x="150061" y="1644878"/>
            <a:ext cx="8536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51999" y="1644878"/>
            <a:ext cx="12021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Time</a:t>
            </a:r>
            <a:endParaRPr lang="en-US" sz="32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02461" y="2692592"/>
            <a:ext cx="0" cy="2200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9651" y="3934352"/>
            <a:ext cx="15620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 &gt; 100</a:t>
            </a:r>
            <a:endParaRPr lang="en-US" sz="3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74561" y="3158323"/>
            <a:ext cx="1444741" cy="541353"/>
            <a:chOff x="0" y="0"/>
            <a:chExt cx="1444741" cy="541353"/>
          </a:xfrm>
        </p:grpSpPr>
        <p:sp>
          <p:nvSpPr>
            <p:cNvPr id="12" name="Pentagon 11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3</a:t>
              </a:r>
              <a:endParaRPr lang="en-US" sz="2800" kern="1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08985" y="3788606"/>
            <a:ext cx="1444741" cy="541353"/>
            <a:chOff x="0" y="0"/>
            <a:chExt cx="1444741" cy="541353"/>
          </a:xfrm>
        </p:grpSpPr>
        <p:sp>
          <p:nvSpPr>
            <p:cNvPr id="21" name="Pentagon 20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N</a:t>
              </a:r>
              <a:endParaRPr lang="en-US" sz="2800" kern="1200" dirty="0"/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H="1" flipV="1">
            <a:off x="6938781" y="1107944"/>
            <a:ext cx="45352" cy="46973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00690" y="5013176"/>
            <a:ext cx="3449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Time out. </a:t>
            </a:r>
            <a:br>
              <a:rPr lang="en-US" sz="2800" dirty="0" smtClean="0">
                <a:solidFill>
                  <a:srgbClr val="FF0000"/>
                </a:solidFill>
              </a:rPr>
            </a:br>
            <a:r>
              <a:rPr lang="en-US" sz="2800" dirty="0" smtClean="0">
                <a:solidFill>
                  <a:srgbClr val="FF0000"/>
                </a:solidFill>
              </a:rPr>
              <a:t>Experimental ended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750571" y="5331441"/>
            <a:ext cx="1961453" cy="681942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1: Low-level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2256594"/>
          </a:xfrm>
        </p:spPr>
        <p:txBody>
          <a:bodyPr/>
          <a:lstStyle/>
          <a:p>
            <a:r>
              <a:rPr lang="en-US" dirty="0" smtClean="0"/>
              <a:t>Reduce the ‘combine’ time</a:t>
            </a:r>
          </a:p>
          <a:p>
            <a:r>
              <a:rPr lang="en-US" dirty="0" smtClean="0"/>
              <a:t>Deep understanding of c/</a:t>
            </a:r>
            <a:r>
              <a:rPr lang="en-US" dirty="0" err="1" smtClean="0"/>
              <a:t>c++</a:t>
            </a:r>
            <a:r>
              <a:rPr lang="en-US" dirty="0" smtClean="0"/>
              <a:t> memory model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70504" y="3884442"/>
            <a:ext cx="23162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504D"/>
                </a:solidFill>
              </a:rPr>
              <a:t>Old: 4 </a:t>
            </a:r>
            <a:r>
              <a:rPr lang="en-US" sz="3200" dirty="0" err="1" smtClean="0">
                <a:solidFill>
                  <a:srgbClr val="C0504D"/>
                </a:solidFill>
              </a:rPr>
              <a:t>hrs</a:t>
            </a:r>
            <a:endParaRPr lang="en-US" sz="3200" dirty="0">
              <a:solidFill>
                <a:srgbClr val="C0504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98792" y="4706618"/>
            <a:ext cx="23880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504D"/>
                </a:solidFill>
              </a:rPr>
              <a:t>New: </a:t>
            </a:r>
            <a:r>
              <a:rPr lang="en-US" sz="3200" dirty="0">
                <a:solidFill>
                  <a:srgbClr val="C0504D"/>
                </a:solidFill>
              </a:rPr>
              <a:t>1</a:t>
            </a:r>
            <a:r>
              <a:rPr lang="en-US" sz="3200" dirty="0" smtClean="0">
                <a:solidFill>
                  <a:srgbClr val="C0504D"/>
                </a:solidFill>
              </a:rPr>
              <a:t> </a:t>
            </a:r>
            <a:r>
              <a:rPr lang="en-US" sz="3200" dirty="0" err="1" smtClean="0">
                <a:solidFill>
                  <a:srgbClr val="C0504D"/>
                </a:solidFill>
              </a:rPr>
              <a:t>hrs</a:t>
            </a:r>
            <a:endParaRPr lang="en-US" sz="3200" dirty="0">
              <a:solidFill>
                <a:srgbClr val="C0504D"/>
              </a:solidFill>
            </a:endParaRP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4284920724"/>
              </p:ext>
            </p:extLst>
          </p:nvPr>
        </p:nvGraphicFramePr>
        <p:xfrm>
          <a:off x="878437" y="3927866"/>
          <a:ext cx="5312045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7989298"/>
              </p:ext>
            </p:extLst>
          </p:nvPr>
        </p:nvGraphicFramePr>
        <p:xfrm>
          <a:off x="878437" y="4750041"/>
          <a:ext cx="1547869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9804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28625" y="1052736"/>
            <a:ext cx="7743775" cy="420528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40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Consolidate the data </a:t>
            </a:r>
            <a:r>
              <a:rPr lang="en-GB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reduction/analysis </a:t>
            </a: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for </a:t>
            </a:r>
            <a:r>
              <a:rPr lang="en-GB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neutron scattering and </a:t>
            </a:r>
            <a:r>
              <a:rPr lang="en-GB" kern="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muon</a:t>
            </a:r>
            <a:r>
              <a:rPr lang="en-GB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experiments</a:t>
            </a:r>
            <a:endParaRPr lang="en-GB" b="0" kern="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</a:t>
            </a: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restricting the needs of the instrument scientists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en-GB" sz="2000" b="0" kern="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40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</a:t>
            </a:r>
            <a:r>
              <a:rPr lang="en-GB" sz="24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endParaRPr lang="en-GB" sz="2400" kern="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d</a:t>
            </a:r>
            <a:r>
              <a:rPr lang="en-GB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 reduction/analysis </a:t>
            </a: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b="0" kern="0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instrument or </a:t>
            </a:r>
            <a:r>
              <a:rPr lang="en-GB" b="0" kern="0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 dependent</a:t>
            </a:r>
            <a:endParaRPr lang="en-GB" b="0" kern="0" dirty="0">
              <a:solidFill>
                <a:srgbClr val="00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Cross-platform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b="0" kern="0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Windows, Linux, </a:t>
            </a:r>
            <a:r>
              <a:rPr lang="en-GB" b="0" kern="0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endParaRPr lang="en-GB" b="0" kern="0" dirty="0">
              <a:solidFill>
                <a:srgbClr val="00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Easily extensible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Freely </a:t>
            </a:r>
            <a:r>
              <a:rPr lang="en-GB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redistributable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GB" b="0" kern="0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see what is going on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GB" b="0" kern="0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basis for collaboration</a:t>
            </a:r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1115616" y="-1"/>
            <a:ext cx="6932612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762000"/>
            <a:r>
              <a:rPr lang="en-GB" sz="3200" b="1" dirty="0" smtClean="0">
                <a:solidFill>
                  <a:srgbClr val="000099"/>
                </a:solidFill>
              </a:rPr>
              <a:t>Project Goals</a:t>
            </a:r>
            <a:endParaRPr lang="en-GB" sz="3200" b="1" dirty="0">
              <a:solidFill>
                <a:srgbClr val="000099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53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Phase 1: Large File Accumulation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34695803"/>
              </p:ext>
            </p:extLst>
          </p:nvPr>
        </p:nvGraphicFramePr>
        <p:xfrm>
          <a:off x="150061" y="1998839"/>
          <a:ext cx="1391891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707665970"/>
              </p:ext>
            </p:extLst>
          </p:nvPr>
        </p:nvGraphicFramePr>
        <p:xfrm>
          <a:off x="1479019" y="2601870"/>
          <a:ext cx="1446154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727743814"/>
              </p:ext>
            </p:extLst>
          </p:nvPr>
        </p:nvGraphicFramePr>
        <p:xfrm>
          <a:off x="5753726" y="4490211"/>
          <a:ext cx="935623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17" name="Straight Arrow Connector 16"/>
          <p:cNvCxnSpPr/>
          <p:nvPr/>
        </p:nvCxnSpPr>
        <p:spPr>
          <a:xfrm>
            <a:off x="150061" y="1644878"/>
            <a:ext cx="8536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51999" y="1644878"/>
            <a:ext cx="12021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Time</a:t>
            </a:r>
            <a:endParaRPr lang="en-US" sz="32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02461" y="2692592"/>
            <a:ext cx="0" cy="2200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9651" y="3934352"/>
            <a:ext cx="15620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 &gt; 100</a:t>
            </a:r>
            <a:endParaRPr lang="en-US" sz="3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74561" y="3158323"/>
            <a:ext cx="1444741" cy="541353"/>
            <a:chOff x="0" y="0"/>
            <a:chExt cx="1444741" cy="541353"/>
          </a:xfrm>
        </p:grpSpPr>
        <p:sp>
          <p:nvSpPr>
            <p:cNvPr id="12" name="Pentagon 11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3</a:t>
              </a:r>
              <a:endParaRPr lang="en-US" sz="2800" kern="1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08985" y="3788606"/>
            <a:ext cx="1444741" cy="541353"/>
            <a:chOff x="0" y="0"/>
            <a:chExt cx="1444741" cy="541353"/>
          </a:xfrm>
        </p:grpSpPr>
        <p:sp>
          <p:nvSpPr>
            <p:cNvPr id="21" name="Pentagon 20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N</a:t>
              </a:r>
              <a:endParaRPr lang="en-US" sz="2800" kern="1200" dirty="0"/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H="1" flipV="1">
            <a:off x="6916106" y="1221315"/>
            <a:ext cx="45352" cy="45839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32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2: High-level Approach</a:t>
            </a:r>
            <a:endParaRPr lang="en-US" dirty="0"/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436827385"/>
              </p:ext>
            </p:extLst>
          </p:nvPr>
        </p:nvGraphicFramePr>
        <p:xfrm>
          <a:off x="150061" y="1998839"/>
          <a:ext cx="1391891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913145819"/>
              </p:ext>
            </p:extLst>
          </p:nvPr>
        </p:nvGraphicFramePr>
        <p:xfrm>
          <a:off x="1479019" y="2601870"/>
          <a:ext cx="1446154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2834711120"/>
              </p:ext>
            </p:extLst>
          </p:nvPr>
        </p:nvGraphicFramePr>
        <p:xfrm>
          <a:off x="5753726" y="4490211"/>
          <a:ext cx="3085065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40" name="Straight Arrow Connector 39"/>
          <p:cNvCxnSpPr/>
          <p:nvPr/>
        </p:nvCxnSpPr>
        <p:spPr>
          <a:xfrm>
            <a:off x="150061" y="1644878"/>
            <a:ext cx="8536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251999" y="1644878"/>
            <a:ext cx="12021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Time</a:t>
            </a:r>
            <a:endParaRPr lang="en-US" sz="3200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302461" y="2692592"/>
            <a:ext cx="0" cy="2200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19651" y="3934352"/>
            <a:ext cx="15620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 &gt; 100</a:t>
            </a:r>
            <a:endParaRPr lang="en-US" sz="32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2874561" y="3158323"/>
            <a:ext cx="1444741" cy="541353"/>
            <a:chOff x="0" y="0"/>
            <a:chExt cx="1444741" cy="541353"/>
          </a:xfrm>
        </p:grpSpPr>
        <p:sp>
          <p:nvSpPr>
            <p:cNvPr id="47" name="Pentagon 46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3</a:t>
              </a:r>
              <a:endParaRPr lang="en-US" sz="2800" kern="12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308985" y="3788606"/>
            <a:ext cx="1444741" cy="541353"/>
            <a:chOff x="0" y="0"/>
            <a:chExt cx="1444741" cy="541353"/>
          </a:xfrm>
        </p:grpSpPr>
        <p:sp>
          <p:nvSpPr>
            <p:cNvPr id="50" name="Pentagon 49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N</a:t>
              </a:r>
              <a:endParaRPr 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8163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2: High-level Approach</a:t>
            </a:r>
            <a:endParaRPr lang="en-US" dirty="0"/>
          </a:p>
        </p:txBody>
      </p:sp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3857052015"/>
              </p:ext>
            </p:extLst>
          </p:nvPr>
        </p:nvGraphicFramePr>
        <p:xfrm>
          <a:off x="150061" y="1998839"/>
          <a:ext cx="1391891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3924403473"/>
              </p:ext>
            </p:extLst>
          </p:nvPr>
        </p:nvGraphicFramePr>
        <p:xfrm>
          <a:off x="1099773" y="2828674"/>
          <a:ext cx="1326536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150061" y="1644878"/>
            <a:ext cx="8536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113678" y="1634083"/>
            <a:ext cx="12021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Time</a:t>
            </a:r>
            <a:endParaRPr lang="en-US" sz="32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02461" y="2692592"/>
            <a:ext cx="0" cy="2200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8734" y="4892993"/>
            <a:ext cx="15620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 &gt; 100</a:t>
            </a:r>
            <a:endParaRPr lang="en-US" sz="32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880813" y="3602572"/>
            <a:ext cx="1444741" cy="541353"/>
            <a:chOff x="0" y="0"/>
            <a:chExt cx="1444741" cy="541353"/>
          </a:xfrm>
        </p:grpSpPr>
        <p:sp>
          <p:nvSpPr>
            <p:cNvPr id="31" name="Pentagon 30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3</a:t>
              </a:r>
              <a:endParaRPr lang="en-US" sz="2800" kern="12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75744" y="4351640"/>
            <a:ext cx="1444741" cy="541353"/>
            <a:chOff x="0" y="0"/>
            <a:chExt cx="1444741" cy="541353"/>
          </a:xfrm>
        </p:grpSpPr>
        <p:sp>
          <p:nvSpPr>
            <p:cNvPr id="34" name="Pentagon 33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N</a:t>
              </a:r>
              <a:endParaRPr lang="en-US" sz="2800" kern="1200" dirty="0"/>
            </a:p>
          </p:txBody>
        </p:sp>
      </p:grpSp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4203356958"/>
              </p:ext>
            </p:extLst>
          </p:nvPr>
        </p:nvGraphicFramePr>
        <p:xfrm>
          <a:off x="2426310" y="2540193"/>
          <a:ext cx="249434" cy="1061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42" name="Diagram 41"/>
          <p:cNvGraphicFramePr/>
          <p:nvPr>
            <p:extLst>
              <p:ext uri="{D42A27DB-BD31-4B8C-83A1-F6EECF244321}">
                <p14:modId xmlns:p14="http://schemas.microsoft.com/office/powerpoint/2010/main" val="1843117507"/>
              </p:ext>
            </p:extLst>
          </p:nvPr>
        </p:nvGraphicFramePr>
        <p:xfrm>
          <a:off x="3339489" y="3418349"/>
          <a:ext cx="224399" cy="1061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43" name="Diagram 42"/>
          <p:cNvGraphicFramePr/>
          <p:nvPr>
            <p:extLst>
              <p:ext uri="{D42A27DB-BD31-4B8C-83A1-F6EECF244321}">
                <p14:modId xmlns:p14="http://schemas.microsoft.com/office/powerpoint/2010/main" val="4088781518"/>
              </p:ext>
            </p:extLst>
          </p:nvPr>
        </p:nvGraphicFramePr>
        <p:xfrm>
          <a:off x="4120485" y="4114649"/>
          <a:ext cx="451515" cy="1061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cxnSp>
        <p:nvCxnSpPr>
          <p:cNvPr id="21" name="Straight Connector 20"/>
          <p:cNvCxnSpPr/>
          <p:nvPr/>
        </p:nvCxnSpPr>
        <p:spPr>
          <a:xfrm flipH="1" flipV="1">
            <a:off x="6916106" y="1221315"/>
            <a:ext cx="45352" cy="45839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13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84" y="2769521"/>
            <a:ext cx="2246416" cy="255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5590"/>
            <a:ext cx="9144000" cy="83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GB" altLang="en-US" sz="28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Interpretation in </a:t>
            </a:r>
            <a:r>
              <a:rPr lang="en-GB" altLang="en-US" sz="2800" b="1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Mantid</a:t>
            </a:r>
            <a:r>
              <a:rPr lang="en-GB" altLang="en-US" sz="28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Materials Modelling</a:t>
            </a:r>
          </a:p>
        </p:txBody>
      </p:sp>
      <p:pic>
        <p:nvPicPr>
          <p:cNvPr id="8" name="Picture 2" descr="SCARF10 fro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2398107"/>
            <a:ext cx="1549753" cy="116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SCARF09 fro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17" y="2396287"/>
            <a:ext cx="1484309" cy="116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3651221"/>
            <a:ext cx="2520280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600" b="1" i="1" dirty="0" smtClean="0">
                <a:solidFill>
                  <a:srgbClr val="C00000"/>
                </a:solidFill>
                <a:latin typeface="+mn-lt"/>
              </a:rPr>
              <a:t>1548 processors </a:t>
            </a:r>
            <a:r>
              <a:rPr lang="en-GB" sz="1600" b="1" i="1" dirty="0">
                <a:solidFill>
                  <a:srgbClr val="C00000"/>
                </a:solidFill>
                <a:latin typeface="+mn-lt"/>
              </a:rPr>
              <a:t>on </a:t>
            </a:r>
            <a:r>
              <a:rPr lang="en-GB" sz="1600" b="1" i="1" dirty="0" smtClean="0">
                <a:solidFill>
                  <a:srgbClr val="C00000"/>
                </a:solidFill>
                <a:latin typeface="+mn-lt"/>
              </a:rPr>
              <a:t>SCARF-RAL for Materials modelling</a:t>
            </a:r>
            <a:endParaRPr lang="en-GB" sz="1600" b="1" i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07504" y="6152830"/>
            <a:ext cx="1576072" cy="369332"/>
          </a:xfrm>
          <a:prstGeom prst="rect">
            <a:avLst/>
          </a:prstGeom>
          <a:solidFill>
            <a:schemeClr val="bg1">
              <a:alpha val="54000"/>
            </a:schemeClr>
          </a:solidFill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GB" i="1" dirty="0" smtClean="0">
                <a:solidFill>
                  <a:srgbClr val="0033CC"/>
                </a:solidFill>
              </a:rPr>
              <a:t>Experiments</a:t>
            </a:r>
            <a:endParaRPr lang="en-GB" i="1" dirty="0">
              <a:solidFill>
                <a:srgbClr val="0033CC"/>
              </a:solidFill>
            </a:endParaRPr>
          </a:p>
        </p:txBody>
      </p:sp>
      <p:pic>
        <p:nvPicPr>
          <p:cNvPr id="5122" name="Picture 2" descr="Schematic of the IRIS spectrometer (Arthur Lovell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52562"/>
            <a:ext cx="1417528" cy="105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/>
          <p:cNvCxnSpPr/>
          <p:nvPr/>
        </p:nvCxnSpPr>
        <p:spPr>
          <a:xfrm flipV="1">
            <a:off x="1683576" y="6415820"/>
            <a:ext cx="2170386" cy="34450"/>
          </a:xfrm>
          <a:prstGeom prst="straightConnector1">
            <a:avLst/>
          </a:prstGeom>
          <a:ln w="635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521644" y="1340768"/>
            <a:ext cx="4309094" cy="5148743"/>
            <a:chOff x="2855194" y="1773946"/>
            <a:chExt cx="3930559" cy="4715565"/>
          </a:xfrm>
        </p:grpSpPr>
        <p:pic>
          <p:nvPicPr>
            <p:cNvPr id="133" name="Picture 1" descr="C:\Users\sm37\Desktop\CrocoSpectrum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5911" y="4529483"/>
              <a:ext cx="1199842" cy="927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4" name="Group 123"/>
            <p:cNvGrpSpPr/>
            <p:nvPr/>
          </p:nvGrpSpPr>
          <p:grpSpPr>
            <a:xfrm>
              <a:off x="2855194" y="1773946"/>
              <a:ext cx="3749436" cy="4715565"/>
              <a:chOff x="2855194" y="1773946"/>
              <a:chExt cx="3749436" cy="4715565"/>
            </a:xfrm>
          </p:grpSpPr>
          <p:pic>
            <p:nvPicPr>
              <p:cNvPr id="72" name="Picture 1" descr="C:\Users\sm37\Desktop\CrocoSpectrum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55194" y="5391583"/>
                <a:ext cx="1199842" cy="9271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4638" y="1773946"/>
                <a:ext cx="3096345" cy="1065266"/>
              </a:xfrm>
              <a:prstGeom prst="rect">
                <a:avLst/>
              </a:prstGeom>
            </p:spPr>
          </p:pic>
          <p:pic>
            <p:nvPicPr>
              <p:cNvPr id="66" name="Picture 7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7007" y="5544048"/>
                <a:ext cx="1096730" cy="601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68" name="Group 67"/>
              <p:cNvGrpSpPr/>
              <p:nvPr/>
            </p:nvGrpSpPr>
            <p:grpSpPr>
              <a:xfrm>
                <a:off x="2912163" y="2518646"/>
                <a:ext cx="3289690" cy="3970865"/>
                <a:chOff x="653310" y="2500132"/>
                <a:chExt cx="3289690" cy="3970865"/>
              </a:xfrm>
              <a:solidFill>
                <a:schemeClr val="bg1"/>
              </a:solidFill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1039175" y="2500132"/>
                  <a:ext cx="2903825" cy="479200"/>
                </a:xfrm>
                <a:prstGeom prst="rect">
                  <a:avLst/>
                </a:prstGeom>
                <a:grpFill/>
                <a:ln w="22225">
                  <a:solidFill>
                    <a:srgbClr val="C0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GB" sz="1400" i="1" dirty="0" smtClean="0">
                      <a:solidFill>
                        <a:srgbClr val="0033CC"/>
                      </a:solidFill>
                      <a:latin typeface="+mn-lt"/>
                      <a:cs typeface="Arial" pitchFamily="34" charset="0"/>
                    </a:rPr>
                    <a:t>Materials Modelling</a:t>
                  </a:r>
                </a:p>
                <a:p>
                  <a:pPr algn="ctr">
                    <a:defRPr/>
                  </a:pPr>
                  <a:r>
                    <a:rPr lang="en-GB" sz="1400" i="1" dirty="0" smtClean="0">
                      <a:solidFill>
                        <a:srgbClr val="0033CC"/>
                      </a:solidFill>
                      <a:latin typeface="+mn-lt"/>
                      <a:cs typeface="Arial" pitchFamily="34" charset="0"/>
                    </a:rPr>
                    <a:t>e.g. (CASTEP, VASP, DLPOLY)</a:t>
                  </a:r>
                  <a:endParaRPr lang="en-GB" sz="1400" i="1" dirty="0">
                    <a:solidFill>
                      <a:srgbClr val="0033CC"/>
                    </a:solidFill>
                    <a:latin typeface="+mn-lt"/>
                    <a:cs typeface="Arial" pitchFamily="34" charset="0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53310" y="5092611"/>
                  <a:ext cx="2448956" cy="341974"/>
                </a:xfrm>
                <a:prstGeom prst="rect">
                  <a:avLst/>
                </a:prstGeom>
                <a:grpFill/>
                <a:ln w="22225">
                  <a:solidFill>
                    <a:srgbClr val="C0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GB" sz="1600" i="1" dirty="0" smtClean="0">
                      <a:solidFill>
                        <a:srgbClr val="0033CC"/>
                      </a:solidFill>
                      <a:latin typeface="+mn-lt"/>
                      <a:cs typeface="Arial" pitchFamily="34" charset="0"/>
                    </a:rPr>
                    <a:t>Python Wrapper</a:t>
                  </a:r>
                  <a:endParaRPr lang="en-GB" sz="1600" i="1" dirty="0">
                    <a:solidFill>
                      <a:srgbClr val="0033CC"/>
                    </a:solidFill>
                    <a:latin typeface="+mn-lt"/>
                    <a:cs typeface="Arial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811621" y="6129443"/>
                  <a:ext cx="1922574" cy="341554"/>
                </a:xfrm>
                <a:prstGeom prst="rect">
                  <a:avLst/>
                </a:prstGeom>
                <a:grpFill/>
                <a:ln w="22225">
                  <a:solidFill>
                    <a:srgbClr val="C0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GB" sz="1600" i="1" dirty="0">
                      <a:solidFill>
                        <a:srgbClr val="0033CC"/>
                      </a:solidFill>
                      <a:latin typeface="+mn-lt"/>
                      <a:cs typeface="Arial" pitchFamily="34" charset="0"/>
                    </a:rPr>
                    <a:t>MANTID</a:t>
                  </a:r>
                </a:p>
              </p:txBody>
            </p:sp>
            <p:cxnSp>
              <p:nvCxnSpPr>
                <p:cNvPr id="16" name="Straight Arrow Connector 18"/>
                <p:cNvCxnSpPr>
                  <a:cxnSpLocks noChangeShapeType="1"/>
                </p:cNvCxnSpPr>
                <p:nvPr/>
              </p:nvCxnSpPr>
              <p:spPr bwMode="auto">
                <a:xfrm>
                  <a:off x="1275310" y="3063980"/>
                  <a:ext cx="0" cy="591313"/>
                </a:xfrm>
                <a:prstGeom prst="straightConnector1">
                  <a:avLst/>
                </a:prstGeom>
                <a:grpFill/>
                <a:ln w="63500" algn="ctr">
                  <a:solidFill>
                    <a:srgbClr val="0033CC"/>
                  </a:solidFill>
                  <a:round/>
                  <a:headEnd/>
                  <a:tailEnd type="arrow" w="med" len="med"/>
                </a:ln>
                <a:extLst/>
              </p:spPr>
            </p:cxnSp>
            <p:cxnSp>
              <p:nvCxnSpPr>
                <p:cNvPr id="18" name="Straight Arrow Connector 21"/>
                <p:cNvCxnSpPr>
                  <a:cxnSpLocks noChangeShapeType="1"/>
                  <a:stCxn id="119" idx="2"/>
                </p:cNvCxnSpPr>
                <p:nvPr/>
              </p:nvCxnSpPr>
              <p:spPr bwMode="auto">
                <a:xfrm>
                  <a:off x="1307238" y="4495266"/>
                  <a:ext cx="0" cy="597345"/>
                </a:xfrm>
                <a:prstGeom prst="straightConnector1">
                  <a:avLst/>
                </a:prstGeom>
                <a:grpFill/>
                <a:ln w="63500" algn="ctr">
                  <a:solidFill>
                    <a:srgbClr val="0033CC"/>
                  </a:solidFill>
                  <a:round/>
                  <a:headEnd/>
                  <a:tailEnd type="arrow" w="med" len="med"/>
                </a:ln>
                <a:extLst/>
              </p:spPr>
            </p:cxnSp>
            <p:cxnSp>
              <p:nvCxnSpPr>
                <p:cNvPr id="20" name="Straight Arrow Connector 23"/>
                <p:cNvCxnSpPr>
                  <a:cxnSpLocks noChangeShapeType="1"/>
                </p:cNvCxnSpPr>
                <p:nvPr/>
              </p:nvCxnSpPr>
              <p:spPr bwMode="auto">
                <a:xfrm>
                  <a:off x="1986407" y="5434585"/>
                  <a:ext cx="0" cy="675437"/>
                </a:xfrm>
                <a:prstGeom prst="straightConnector1">
                  <a:avLst/>
                </a:prstGeom>
                <a:grpFill/>
                <a:ln w="63500" algn="ctr">
                  <a:solidFill>
                    <a:srgbClr val="0033CC"/>
                  </a:solidFill>
                  <a:round/>
                  <a:headEnd/>
                  <a:tailEnd type="arrow" w="med" len="med"/>
                </a:ln>
                <a:extLst/>
              </p:spPr>
            </p:cxnSp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3332374" y="3063980"/>
                  <a:ext cx="0" cy="958926"/>
                </a:xfrm>
                <a:prstGeom prst="straightConnector1">
                  <a:avLst/>
                </a:prstGeom>
                <a:grpFill/>
                <a:ln w="63500">
                  <a:solidFill>
                    <a:srgbClr val="0033CC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6" name="Straight Connector 85"/>
              <p:cNvCxnSpPr/>
              <p:nvPr/>
            </p:nvCxnSpPr>
            <p:spPr>
              <a:xfrm flipH="1">
                <a:off x="5591227" y="4513780"/>
                <a:ext cx="25176" cy="1639050"/>
              </a:xfrm>
              <a:prstGeom prst="line">
                <a:avLst/>
              </a:prstGeom>
              <a:ln w="63500">
                <a:solidFill>
                  <a:srgbClr val="0033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5" name="Group 114"/>
              <p:cNvGrpSpPr/>
              <p:nvPr/>
            </p:nvGrpSpPr>
            <p:grpSpPr>
              <a:xfrm>
                <a:off x="5184537" y="3741681"/>
                <a:ext cx="1420093" cy="652636"/>
                <a:chOff x="7482588" y="2247125"/>
                <a:chExt cx="1420093" cy="652636"/>
              </a:xfrm>
            </p:grpSpPr>
            <p:grpSp>
              <p:nvGrpSpPr>
                <p:cNvPr id="99" name="Group 7"/>
                <p:cNvGrpSpPr>
                  <a:grpSpLocks/>
                </p:cNvGrpSpPr>
                <p:nvPr/>
              </p:nvGrpSpPr>
              <p:grpSpPr bwMode="auto">
                <a:xfrm>
                  <a:off x="7544499" y="2247125"/>
                  <a:ext cx="1358182" cy="614588"/>
                  <a:chOff x="-782" y="4053"/>
                  <a:chExt cx="4670" cy="1749"/>
                </a:xfrm>
              </p:grpSpPr>
              <p:sp>
                <p:nvSpPr>
                  <p:cNvPr id="107" name="Line 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43" y="4636"/>
                    <a:ext cx="1920" cy="1078"/>
                  </a:xfrm>
                  <a:prstGeom prst="line">
                    <a:avLst/>
                  </a:prstGeom>
                  <a:noFill/>
                  <a:ln w="12700">
                    <a:solidFill>
                      <a:srgbClr val="00FF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Line 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456" y="4258"/>
                    <a:ext cx="1362" cy="1440"/>
                  </a:xfrm>
                  <a:prstGeom prst="line">
                    <a:avLst/>
                  </a:prstGeom>
                  <a:noFill/>
                  <a:ln w="12700">
                    <a:solidFill>
                      <a:srgbClr val="00FF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9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3023" y="4053"/>
                    <a:ext cx="576" cy="41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  <p:sp>
                <p:nvSpPr>
                  <p:cNvPr id="111" name="Freeform 19"/>
                  <p:cNvSpPr>
                    <a:spLocks/>
                  </p:cNvSpPr>
                  <p:nvPr/>
                </p:nvSpPr>
                <p:spPr bwMode="auto">
                  <a:xfrm>
                    <a:off x="1848" y="5370"/>
                    <a:ext cx="240" cy="432"/>
                  </a:xfrm>
                  <a:custGeom>
                    <a:avLst/>
                    <a:gdLst>
                      <a:gd name="T0" fmla="*/ 0 w 480"/>
                      <a:gd name="T1" fmla="*/ 0 h 816"/>
                      <a:gd name="T2" fmla="*/ 1 w 480"/>
                      <a:gd name="T3" fmla="*/ 1 h 816"/>
                      <a:gd name="T4" fmla="*/ 1 w 480"/>
                      <a:gd name="T5" fmla="*/ 1 h 816"/>
                      <a:gd name="T6" fmla="*/ 0 60000 65536"/>
                      <a:gd name="T7" fmla="*/ 0 60000 65536"/>
                      <a:gd name="T8" fmla="*/ 0 60000 65536"/>
                      <a:gd name="T9" fmla="*/ 0 w 480"/>
                      <a:gd name="T10" fmla="*/ 0 h 816"/>
                      <a:gd name="T11" fmla="*/ 480 w 480"/>
                      <a:gd name="T12" fmla="*/ 816 h 81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80" h="816">
                        <a:moveTo>
                          <a:pt x="0" y="0"/>
                        </a:moveTo>
                        <a:cubicBezTo>
                          <a:pt x="152" y="124"/>
                          <a:pt x="304" y="248"/>
                          <a:pt x="384" y="384"/>
                        </a:cubicBezTo>
                        <a:cubicBezTo>
                          <a:pt x="464" y="520"/>
                          <a:pt x="472" y="668"/>
                          <a:pt x="480" y="816"/>
                        </a:cubicBezTo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1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48" y="5714"/>
                    <a:ext cx="3840" cy="0"/>
                  </a:xfrm>
                  <a:prstGeom prst="line">
                    <a:avLst/>
                  </a:prstGeom>
                  <a:noFill/>
                  <a:ln w="22225">
                    <a:solidFill>
                      <a:srgbClr val="9933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6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-782" y="5731"/>
                    <a:ext cx="2016" cy="0"/>
                  </a:xfrm>
                  <a:prstGeom prst="line">
                    <a:avLst/>
                  </a:prstGeom>
                  <a:noFill/>
                  <a:ln w="50800">
                    <a:solidFill>
                      <a:srgbClr val="3333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4" name="Freeform 12"/>
                  <p:cNvSpPr>
                    <a:spLocks/>
                  </p:cNvSpPr>
                  <p:nvPr/>
                </p:nvSpPr>
                <p:spPr bwMode="auto">
                  <a:xfrm>
                    <a:off x="-529" y="4354"/>
                    <a:ext cx="3552" cy="1104"/>
                  </a:xfrm>
                  <a:custGeom>
                    <a:avLst/>
                    <a:gdLst>
                      <a:gd name="T0" fmla="*/ 0 w 3696"/>
                      <a:gd name="T1" fmla="*/ 1104 h 1104"/>
                      <a:gd name="T2" fmla="*/ 1348 w 3696"/>
                      <a:gd name="T3" fmla="*/ 912 h 1104"/>
                      <a:gd name="T4" fmla="*/ 2119 w 3696"/>
                      <a:gd name="T5" fmla="*/ 0 h 1104"/>
                      <a:gd name="T6" fmla="*/ 0 60000 65536"/>
                      <a:gd name="T7" fmla="*/ 0 60000 65536"/>
                      <a:gd name="T8" fmla="*/ 0 60000 65536"/>
                      <a:gd name="T9" fmla="*/ 0 w 3696"/>
                      <a:gd name="T10" fmla="*/ 0 h 1104"/>
                      <a:gd name="T11" fmla="*/ 3696 w 3696"/>
                      <a:gd name="T12" fmla="*/ 1104 h 110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696" h="1104">
                        <a:moveTo>
                          <a:pt x="0" y="1104"/>
                        </a:moveTo>
                        <a:cubicBezTo>
                          <a:pt x="868" y="1100"/>
                          <a:pt x="1736" y="1096"/>
                          <a:pt x="2352" y="912"/>
                        </a:cubicBezTo>
                        <a:cubicBezTo>
                          <a:pt x="2968" y="728"/>
                          <a:pt x="3332" y="364"/>
                          <a:pt x="3696" y="0"/>
                        </a:cubicBezTo>
                      </a:path>
                    </a:pathLst>
                  </a:custGeom>
                  <a:noFill/>
                  <a:ln w="22225">
                    <a:solidFill>
                      <a:srgbClr val="FF66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5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450" y="4521"/>
                    <a:ext cx="1478" cy="1126"/>
                  </a:xfrm>
                  <a:prstGeom prst="line">
                    <a:avLst/>
                  </a:prstGeom>
                  <a:noFill/>
                  <a:ln w="38100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97" name="7-Point Star 96"/>
                <p:cNvSpPr/>
                <p:nvPr/>
              </p:nvSpPr>
              <p:spPr>
                <a:xfrm>
                  <a:off x="7482588" y="2762145"/>
                  <a:ext cx="123821" cy="137616"/>
                </a:xfrm>
                <a:prstGeom prst="star7">
                  <a:avLst/>
                </a:prstGeom>
                <a:solidFill>
                  <a:srgbClr val="C00000"/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5123" name="Picture 3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2793" y="3643381"/>
                <a:ext cx="646596" cy="621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9" name="TextBox 118"/>
              <p:cNvSpPr txBox="1"/>
              <p:nvPr/>
            </p:nvSpPr>
            <p:spPr>
              <a:xfrm>
                <a:off x="3180408" y="4252170"/>
                <a:ext cx="77136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100" dirty="0" err="1" smtClean="0"/>
                  <a:t>nMoldyn</a:t>
                </a:r>
                <a:endParaRPr lang="en-GB" sz="1100" dirty="0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5020780" y="3638436"/>
              <a:ext cx="1755334" cy="818810"/>
              <a:chOff x="5492278" y="2624244"/>
              <a:chExt cx="1755334" cy="818810"/>
            </a:xfrm>
          </p:grpSpPr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8294" y="3199654"/>
                <a:ext cx="224034" cy="21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aphicFrame>
            <p:nvGraphicFramePr>
              <p:cNvPr id="135" name="Object 2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8332113"/>
                  </p:ext>
                </p:extLst>
              </p:nvPr>
            </p:nvGraphicFramePr>
            <p:xfrm>
              <a:off x="5782765" y="2982287"/>
              <a:ext cx="207629" cy="2338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08" name="Equation" r:id="rId13" imgW="177480" imgH="253800" progId="Equation.3">
                      <p:embed/>
                    </p:oleObj>
                  </mc:Choice>
                  <mc:Fallback>
                    <p:oleObj name="Equation" r:id="rId13" imgW="177480" imgH="253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82765" y="2982287"/>
                            <a:ext cx="207629" cy="233811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alpha val="50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6" name="Object 2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1388964"/>
                  </p:ext>
                </p:extLst>
              </p:nvPr>
            </p:nvGraphicFramePr>
            <p:xfrm>
              <a:off x="7051570" y="2624244"/>
              <a:ext cx="196042" cy="2064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09" name="Equation" r:id="rId15" imgW="241200" imgH="253800" progId="Equation.3">
                      <p:embed/>
                    </p:oleObj>
                  </mc:Choice>
                  <mc:Fallback>
                    <p:oleObj name="Equation" r:id="rId15" imgW="241200" imgH="253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51570" y="2624244"/>
                            <a:ext cx="196042" cy="20648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alpha val="50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8" name="Text Box 20"/>
              <p:cNvSpPr txBox="1">
                <a:spLocks noChangeArrowheads="1"/>
              </p:cNvSpPr>
              <p:nvPr/>
            </p:nvSpPr>
            <p:spPr bwMode="auto">
              <a:xfrm>
                <a:off x="6478991" y="3092987"/>
                <a:ext cx="25160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r>
                  <a:rPr lang="en-GB" altLang="en-US" sz="1000" dirty="0">
                    <a:latin typeface="Symbol" pitchFamily="18" charset="2"/>
                  </a:rPr>
                  <a:t>W</a:t>
                </a:r>
              </a:p>
            </p:txBody>
          </p:sp>
          <p:grpSp>
            <p:nvGrpSpPr>
              <p:cNvPr id="5142" name="Group 5141"/>
              <p:cNvGrpSpPr/>
              <p:nvPr/>
            </p:nvGrpSpPr>
            <p:grpSpPr>
              <a:xfrm>
                <a:off x="5492278" y="3191340"/>
                <a:ext cx="355239" cy="251714"/>
                <a:chOff x="7313105" y="1844824"/>
                <a:chExt cx="355239" cy="288032"/>
              </a:xfrm>
            </p:grpSpPr>
            <p:cxnSp>
              <p:nvCxnSpPr>
                <p:cNvPr id="5127" name="Straight Arrow Connector 5126"/>
                <p:cNvCxnSpPr/>
                <p:nvPr/>
              </p:nvCxnSpPr>
              <p:spPr>
                <a:xfrm>
                  <a:off x="7524328" y="1988840"/>
                  <a:ext cx="144016" cy="0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>
                  <a:off x="7524328" y="1988840"/>
                  <a:ext cx="72008" cy="14401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Arrow Connector 143"/>
                <p:cNvCxnSpPr/>
                <p:nvPr/>
              </p:nvCxnSpPr>
              <p:spPr>
                <a:xfrm flipH="1">
                  <a:off x="7452320" y="1988840"/>
                  <a:ext cx="72008" cy="14401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134" name="Picture 10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7313105" y="1922166"/>
                  <a:ext cx="207963" cy="1333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150" name="Straight Arrow Connector 149"/>
                <p:cNvCxnSpPr>
                  <a:stCxn id="5134" idx="1"/>
                </p:cNvCxnSpPr>
                <p:nvPr/>
              </p:nvCxnSpPr>
              <p:spPr>
                <a:xfrm flipV="1">
                  <a:off x="7521068" y="1844824"/>
                  <a:ext cx="75268" cy="144017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>
                  <a:stCxn id="5134" idx="1"/>
                </p:cNvCxnSpPr>
                <p:nvPr/>
              </p:nvCxnSpPr>
              <p:spPr>
                <a:xfrm flipH="1" flipV="1">
                  <a:off x="7452320" y="1844824"/>
                  <a:ext cx="68748" cy="144017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81827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381"/>
            <a:ext cx="9144000" cy="83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GB" altLang="en-US" sz="28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Interpretation: First </a:t>
            </a:r>
            <a:r>
              <a:rPr lang="en-GB" altLang="en-US" sz="28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altLang="en-US" sz="28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rinciples Simulation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20272" y="1660158"/>
            <a:ext cx="2123728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Indirect Simulations interface</a:t>
            </a:r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274563"/>
            <a:ext cx="3420988" cy="333422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0" y="1025351"/>
            <a:ext cx="6696075" cy="5829300"/>
            <a:chOff x="0" y="1025351"/>
            <a:chExt cx="6696075" cy="58293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25351"/>
              <a:ext cx="6696075" cy="5829300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3" y="2492896"/>
              <a:ext cx="2403431" cy="3168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899592" y="3127770"/>
              <a:ext cx="1351652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Experiment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01784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/>
          <a:lstStyle/>
          <a:p>
            <a:r>
              <a:rPr lang="en-GB" sz="32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Tasks</a:t>
            </a:r>
            <a:endParaRPr lang="en-GB" sz="32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205288"/>
          </a:xfrm>
        </p:spPr>
        <p:txBody>
          <a:bodyPr/>
          <a:lstStyle/>
          <a:p>
            <a:pPr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Scattering Corrections</a:t>
            </a:r>
          </a:p>
          <a:p>
            <a:pPr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integration with Third Party simulation codes</a:t>
            </a:r>
          </a:p>
          <a:p>
            <a:pPr lvl="1">
              <a:spcBef>
                <a:spcPts val="1000"/>
              </a:spcBef>
              <a:buFontTx/>
              <a:buChar char="-"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VASP, Gaussian, CASTEP, </a:t>
            </a:r>
            <a:r>
              <a:rPr lang="en-GB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McPhase</a:t>
            </a:r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SpinW</a:t>
            </a: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Spinwavegenie</a:t>
            </a: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GB" sz="20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000"/>
              </a:spcBef>
              <a:buFontTx/>
              <a:buChar char="-"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Language - ASE</a:t>
            </a:r>
          </a:p>
          <a:p>
            <a:pPr marL="457200" lvl="1" indent="0">
              <a:spcBef>
                <a:spcPts val="1000"/>
              </a:spcBef>
              <a:buNone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Simulation first, Optimisation later</a:t>
            </a:r>
          </a:p>
          <a:p>
            <a:pPr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use of facility / cloud resources</a:t>
            </a:r>
            <a:endParaRPr lang="en-GB" sz="24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spcBef>
                <a:spcPts val="1000"/>
              </a:spcBef>
              <a:buNone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Remote desktop – Performance and stability</a:t>
            </a:r>
          </a:p>
          <a:p>
            <a:pPr marL="457200" lvl="1" indent="0">
              <a:spcBef>
                <a:spcPts val="1000"/>
              </a:spcBef>
              <a:buNone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Client server Mantid</a:t>
            </a:r>
          </a:p>
          <a:p>
            <a:pPr marL="457200" lvl="1" indent="0">
              <a:spcBef>
                <a:spcPts val="1000"/>
              </a:spcBef>
              <a:buNone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Web based UI</a:t>
            </a:r>
          </a:p>
          <a:p>
            <a:pPr marL="457200" lvl="1" indent="0">
              <a:spcBef>
                <a:spcPts val="1000"/>
              </a:spcBef>
              <a:buNone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Parallel visualisation rendering</a:t>
            </a:r>
          </a:p>
        </p:txBody>
      </p:sp>
      <p:pic>
        <p:nvPicPr>
          <p:cNvPr id="7" name="Picture 4" descr="http://sojournfoundation.org/wp-content/uploads/2012/08/Futu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84" y="0"/>
            <a:ext cx="2258616" cy="169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42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5693" y="1052736"/>
            <a:ext cx="8229600" cy="4205288"/>
          </a:xfrm>
        </p:spPr>
        <p:txBody>
          <a:bodyPr/>
          <a:lstStyle/>
          <a:p>
            <a:r>
              <a:rPr lang="en-GB" sz="2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 Project Management</a:t>
            </a:r>
          </a:p>
          <a:p>
            <a:r>
              <a:rPr lang="en-GB" sz="2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Dedicated software engineers</a:t>
            </a:r>
          </a:p>
          <a:p>
            <a:pPr lvl="1"/>
            <a:r>
              <a:rPr lang="en-GB" sz="18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 with science BSc, many with PhD</a:t>
            </a:r>
          </a:p>
          <a:p>
            <a:r>
              <a:rPr lang="en-GB" sz="2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control in </a:t>
            </a:r>
            <a:r>
              <a:rPr lang="en-GB" sz="22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GB" sz="22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build and testing</a:t>
            </a:r>
          </a:p>
          <a:p>
            <a:pPr lvl="1"/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20+ build servers managed through Jenkins</a:t>
            </a:r>
            <a:endParaRPr lang="en-GB" sz="18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18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 class static code </a:t>
            </a:r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  <a:p>
            <a:pPr lvl="1"/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8,500 automated unit tests</a:t>
            </a:r>
          </a:p>
          <a:p>
            <a:pPr lvl="1"/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Almost 300 automated system tests</a:t>
            </a:r>
          </a:p>
          <a:p>
            <a:r>
              <a:rPr lang="en-GB" sz="2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Comprehensive documentation</a:t>
            </a:r>
          </a:p>
          <a:p>
            <a:pPr lvl="1"/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Including 675 </a:t>
            </a:r>
            <a:r>
              <a:rPr lang="en-GB" sz="18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</a:t>
            </a:r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tests on included scripts</a:t>
            </a:r>
          </a:p>
          <a:p>
            <a:pPr lvl="1"/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online and installed with Mantid</a:t>
            </a:r>
          </a:p>
        </p:txBody>
      </p:sp>
      <p:pic>
        <p:nvPicPr>
          <p:cNvPr id="1030" name="Picture 6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586" y="908720"/>
            <a:ext cx="2297832" cy="15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odurance.com/assets/img/custom/blog/jenkinsPost/jenkin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605683"/>
            <a:ext cx="1912059" cy="191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encrypted-tbn1.gstatic.com/images?q=tbn:ANd9GcSnXguFKGY0ka6AMgWP8PRReVDTmDtmpNGUqw0sFqw886cL0CDVWw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356992"/>
            <a:ext cx="2617386" cy="81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ntegrating Sphinx documentation into a Pyramid applicati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149080"/>
            <a:ext cx="1442537" cy="144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3200" b="1" kern="0" dirty="0" smtClean="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Professional Development</a:t>
            </a:r>
            <a:endParaRPr lang="en-GB" sz="3200" b="1" kern="0" dirty="0">
              <a:solidFill>
                <a:srgbClr val="00009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151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154" y="1335807"/>
            <a:ext cx="1236814" cy="657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29" y="1335807"/>
            <a:ext cx="1367768" cy="605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29" y="2199903"/>
            <a:ext cx="3380239" cy="509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t="10195" r="11448" b="10281"/>
          <a:stretch/>
        </p:blipFill>
        <p:spPr>
          <a:xfrm>
            <a:off x="4649180" y="971550"/>
            <a:ext cx="4248473" cy="28083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568" y="860908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Partners</a:t>
            </a:r>
            <a:endParaRPr lang="en-GB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3568" y="3003957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Prime Contractor</a:t>
            </a:r>
            <a:endParaRPr lang="en-GB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29" y="3403625"/>
            <a:ext cx="1885950" cy="7524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4290966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Contributors</a:t>
            </a:r>
            <a:endParaRPr lang="en-GB" sz="20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29" y="4851969"/>
            <a:ext cx="1562318" cy="5620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018" y="4851969"/>
            <a:ext cx="903289" cy="8581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9"/>
          <a:srcRect l="9839" t="13080" r="46850" b="55274"/>
          <a:stretch/>
        </p:blipFill>
        <p:spPr>
          <a:xfrm>
            <a:off x="5749918" y="4814576"/>
            <a:ext cx="1368152" cy="895518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3200" b="1" kern="0" dirty="0" smtClean="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Contributors</a:t>
            </a:r>
            <a:endParaRPr lang="en-GB" sz="3200" b="1" kern="0" dirty="0">
              <a:solidFill>
                <a:srgbClr val="00009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 descr="Government Site Builde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590" y="4751995"/>
            <a:ext cx="21145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11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6307163" y="773682"/>
            <a:ext cx="2873349" cy="5391621"/>
          </a:xfrm>
          <a:prstGeom prst="roundRect">
            <a:avLst/>
          </a:prstGeom>
          <a:solidFill>
            <a:srgbClr val="FBFF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3275856" y="773682"/>
            <a:ext cx="3031307" cy="539162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0" y="773682"/>
            <a:ext cx="3275856" cy="53916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251520" y="548829"/>
            <a:ext cx="3250704" cy="1143000"/>
          </a:xfrm>
        </p:spPr>
        <p:txBody>
          <a:bodyPr/>
          <a:lstStyle/>
          <a:p>
            <a:pPr algn="l"/>
            <a:r>
              <a:rPr lang="en-GB" dirty="0" smtClean="0"/>
              <a:t>ISIS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0" y="1628800"/>
            <a:ext cx="3275856" cy="4205288"/>
          </a:xfrm>
        </p:spPr>
        <p:txBody>
          <a:bodyPr/>
          <a:lstStyle/>
          <a:p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Robust framework</a:t>
            </a:r>
          </a:p>
          <a:p>
            <a:pPr lvl="1"/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xtensible plugin design</a:t>
            </a: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Multithreaded performance</a:t>
            </a:r>
          </a:p>
          <a:p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</a:p>
          <a:p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  <a:p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build, test and deployment</a:t>
            </a:r>
          </a:p>
          <a:p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already developed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604220" y="548829"/>
            <a:ext cx="269597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9pPr>
          </a:lstStyle>
          <a:p>
            <a:pPr algn="l"/>
            <a:r>
              <a:rPr lang="en-GB" kern="0" dirty="0" smtClean="0"/>
              <a:t>SNS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275856" y="1600200"/>
            <a:ext cx="3031307" cy="420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00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Filtering and data analysis</a:t>
            </a:r>
          </a:p>
          <a:p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Improvements to build process</a:t>
            </a:r>
          </a:p>
          <a:p>
            <a:pPr lvl="1"/>
            <a:r>
              <a:rPr lang="en-GB" sz="2000" kern="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Cmake</a:t>
            </a:r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Jenkins</a:t>
            </a:r>
          </a:p>
          <a:p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python code framework</a:t>
            </a:r>
          </a:p>
          <a:p>
            <a:r>
              <a:rPr lang="en-GB" sz="2000" kern="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Autoreduction</a:t>
            </a:r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file formats</a:t>
            </a:r>
          </a:p>
          <a:p>
            <a:pPr lvl="1"/>
            <a:r>
              <a:rPr lang="en-GB" sz="2000" kern="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NxSPE</a:t>
            </a:r>
            <a:endParaRPr lang="en-GB" sz="2000" kern="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Nexus</a:t>
            </a:r>
          </a:p>
          <a:p>
            <a:r>
              <a:rPr lang="en-GB" sz="2000" kern="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Paraview</a:t>
            </a:r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kern="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Kitware</a:t>
            </a:r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contract, VSI</a:t>
            </a:r>
          </a:p>
          <a:p>
            <a:endParaRPr lang="en-GB" kern="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300192" y="1556792"/>
            <a:ext cx="2820692" cy="420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Data Focus</a:t>
            </a:r>
          </a:p>
          <a:p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Optimization</a:t>
            </a:r>
          </a:p>
          <a:p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to come …</a:t>
            </a:r>
          </a:p>
          <a:p>
            <a:endParaRPr lang="en-GB" sz="2000" kern="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kern="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543893" y="548680"/>
            <a:ext cx="269597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9pPr>
          </a:lstStyle>
          <a:p>
            <a:pPr algn="l"/>
            <a:r>
              <a:rPr lang="en-GB" kern="0" dirty="0" smtClean="0"/>
              <a:t>ESS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3200" b="1" kern="0" dirty="0" smtClean="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Contributions</a:t>
            </a:r>
            <a:endParaRPr lang="en-GB" sz="3200" b="1" kern="0" dirty="0">
              <a:solidFill>
                <a:srgbClr val="00009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89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06" y="885943"/>
            <a:ext cx="7488832" cy="5981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1115616" y="-1"/>
            <a:ext cx="6932612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762000"/>
            <a:r>
              <a:rPr lang="en-GB" sz="3200" b="1" dirty="0" smtClean="0">
                <a:solidFill>
                  <a:srgbClr val="000099"/>
                </a:solidFill>
              </a:rPr>
              <a:t>What we can do: </a:t>
            </a:r>
            <a:r>
              <a:rPr lang="en-GB" sz="3200" b="1" dirty="0" err="1" smtClean="0">
                <a:solidFill>
                  <a:srgbClr val="000099"/>
                </a:solidFill>
              </a:rPr>
              <a:t>MantidPlot</a:t>
            </a:r>
            <a:endParaRPr lang="en-GB" sz="3200" b="1" dirty="0">
              <a:solidFill>
                <a:srgbClr val="000099"/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69" r="61167"/>
          <a:stretch/>
        </p:blipFill>
        <p:spPr bwMode="auto">
          <a:xfrm>
            <a:off x="3851920" y="2153228"/>
            <a:ext cx="2873392" cy="2499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3711474" y="116632"/>
            <a:ext cx="4614864" cy="4241056"/>
            <a:chOff x="3711474" y="116632"/>
            <a:chExt cx="4614864" cy="424105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76" t="21132" b="41641"/>
            <a:stretch/>
          </p:blipFill>
          <p:spPr bwMode="auto">
            <a:xfrm>
              <a:off x="3711474" y="116632"/>
              <a:ext cx="2605379" cy="36160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6695520" y="2153229"/>
              <a:ext cx="1630818" cy="22044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711475" y="116632"/>
              <a:ext cx="2605378" cy="36160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 flipV="1">
              <a:off x="6316853" y="162296"/>
              <a:ext cx="378667" cy="199093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6316852" y="3732718"/>
              <a:ext cx="378668" cy="59110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683886" y="2492896"/>
            <a:ext cx="4642452" cy="4365105"/>
            <a:chOff x="3683886" y="2492896"/>
            <a:chExt cx="4642452" cy="436510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76" t="58200"/>
            <a:stretch/>
          </p:blipFill>
          <p:spPr bwMode="auto">
            <a:xfrm>
              <a:off x="3683886" y="2492896"/>
              <a:ext cx="2690946" cy="41935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6695520" y="4357689"/>
              <a:ext cx="1630818" cy="25003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11474" y="2564904"/>
              <a:ext cx="2605377" cy="41070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 flipV="1">
              <a:off x="6319928" y="2564904"/>
              <a:ext cx="378668" cy="179278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6316851" y="6671939"/>
              <a:ext cx="393003" cy="18606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485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57" y="755763"/>
            <a:ext cx="4470901" cy="2904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747" y="2780928"/>
            <a:ext cx="6548253" cy="3519686"/>
          </a:xfrm>
          <a:prstGeom prst="rect">
            <a:avLst/>
          </a:prstGeom>
        </p:spPr>
      </p:pic>
      <p:sp>
        <p:nvSpPr>
          <p:cNvPr id="7" name="Circular Arrow 6"/>
          <p:cNvSpPr/>
          <p:nvPr/>
        </p:nvSpPr>
        <p:spPr bwMode="auto">
          <a:xfrm rot="2535598">
            <a:off x="4359401" y="1780072"/>
            <a:ext cx="1008112" cy="1152128"/>
          </a:xfrm>
          <a:prstGeom prst="circular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8" name="Circular Arrow 7"/>
          <p:cNvSpPr/>
          <p:nvPr/>
        </p:nvSpPr>
        <p:spPr bwMode="auto">
          <a:xfrm rot="13491394">
            <a:off x="1842299" y="3475709"/>
            <a:ext cx="1008112" cy="1152128"/>
          </a:xfrm>
          <a:prstGeom prst="circular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1374" y="2402105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Unwrapped 2D View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57088" y="3635805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3D View</a:t>
            </a:r>
            <a:endParaRPr lang="en-GB" dirty="0"/>
          </a:p>
        </p:txBody>
      </p:sp>
      <p:sp>
        <p:nvSpPr>
          <p:cNvPr id="13" name="Rectangle 27"/>
          <p:cNvSpPr>
            <a:spLocks noChangeArrowheads="1"/>
          </p:cNvSpPr>
          <p:nvPr/>
        </p:nvSpPr>
        <p:spPr bwMode="auto">
          <a:xfrm>
            <a:off x="1115616" y="-1"/>
            <a:ext cx="6932612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762000"/>
            <a:r>
              <a:rPr lang="en-GB" sz="3200" b="1" dirty="0" smtClean="0">
                <a:solidFill>
                  <a:srgbClr val="000099"/>
                </a:solidFill>
              </a:rPr>
              <a:t>What we can do: Instrument View</a:t>
            </a:r>
            <a:endParaRPr lang="en-GB" sz="32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66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79512" y="822300"/>
            <a:ext cx="4038600" cy="4205287"/>
          </a:xfrm>
        </p:spPr>
        <p:txBody>
          <a:bodyPr/>
          <a:lstStyle/>
          <a:p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Scripts using the script window</a:t>
            </a:r>
          </a:p>
          <a:p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via </a:t>
            </a:r>
            <a:r>
              <a:rPr lang="en-GB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iPython</a:t>
            </a:r>
            <a:endParaRPr lang="en-GB" sz="20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also be controlled direct from Python without a user interface</a:t>
            </a:r>
            <a:endParaRPr lang="en-GB" sz="20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153" y="4077072"/>
            <a:ext cx="3794381" cy="191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0867" t="50000" r="2750" b="10520"/>
          <a:stretch/>
        </p:blipFill>
        <p:spPr>
          <a:xfrm>
            <a:off x="2915816" y="2432455"/>
            <a:ext cx="4294113" cy="2621082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9847" y="1022734"/>
            <a:ext cx="420369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1115616" y="-1"/>
            <a:ext cx="6932612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762000"/>
            <a:r>
              <a:rPr lang="en-GB" sz="3200" b="1" dirty="0" smtClean="0">
                <a:solidFill>
                  <a:srgbClr val="000099"/>
                </a:solidFill>
              </a:rPr>
              <a:t>What we can do: Scripting</a:t>
            </a:r>
            <a:endParaRPr lang="en-GB" sz="32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73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1" descr="Toby with MAPS detectors 00RC283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2381250" cy="22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510401" y="1043848"/>
            <a:ext cx="4254975" cy="4617400"/>
            <a:chOff x="4762163" y="1962687"/>
            <a:chExt cx="4254975" cy="4617400"/>
          </a:xfrm>
        </p:grpSpPr>
        <p:pic>
          <p:nvPicPr>
            <p:cNvPr id="88" name="Picture 2" descr="T:\TGP\MAPS\papers\appeared_in_print\High-Tc PR\maps_construction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163" y="2435447"/>
              <a:ext cx="4254975" cy="4144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Rectangle 3"/>
            <p:cNvSpPr>
              <a:spLocks noChangeArrowheads="1"/>
            </p:cNvSpPr>
            <p:nvPr/>
          </p:nvSpPr>
          <p:spPr bwMode="auto">
            <a:xfrm>
              <a:off x="5263242" y="1962687"/>
              <a:ext cx="3252816" cy="432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r>
                <a:rPr lang="en-US" sz="2000" dirty="0" smtClean="0">
                  <a:latin typeface="Trebuchet MS" pitchFamily="34" charset="0"/>
                </a:rPr>
                <a:t>MAPS spectrometer (ISIS)</a:t>
              </a:r>
              <a:endParaRPr lang="en-US" sz="2000" dirty="0">
                <a:latin typeface="Trebuchet MS" pitchFamily="34" charset="0"/>
              </a:endParaRPr>
            </a:p>
          </p:txBody>
        </p:sp>
      </p:grpSp>
      <p:pic>
        <p:nvPicPr>
          <p:cNvPr id="7" name="Picture 6" descr="tank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3412594"/>
            <a:ext cx="2232248" cy="32296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52" y="-14898"/>
            <a:ext cx="7310948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000099"/>
                </a:solidFill>
              </a:rPr>
              <a:t>MD visualisation in direct </a:t>
            </a:r>
            <a:r>
              <a:rPr lang="en-GB" sz="3200" b="1" dirty="0" smtClean="0">
                <a:solidFill>
                  <a:srgbClr val="000099"/>
                </a:solidFill>
              </a:rPr>
              <a:t>g</a:t>
            </a:r>
            <a:r>
              <a:rPr lang="en-GB" sz="3200" b="1" dirty="0" smtClean="0">
                <a:solidFill>
                  <a:srgbClr val="000099"/>
                </a:solidFill>
              </a:rPr>
              <a:t>eometry spectroscopy</a:t>
            </a:r>
            <a:endParaRPr lang="en-GB" sz="3200" b="1" dirty="0">
              <a:solidFill>
                <a:srgbClr val="00009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1699" y="1077113"/>
            <a:ext cx="3183896" cy="158504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GB" dirty="0" smtClean="0">
                <a:solidFill>
                  <a:srgbClr val="000099"/>
                </a:solidFill>
              </a:rPr>
              <a:t>~10</a:t>
            </a:r>
            <a:r>
              <a:rPr lang="en-GB" baseline="30000" dirty="0" smtClean="0">
                <a:solidFill>
                  <a:srgbClr val="000099"/>
                </a:solidFill>
              </a:rPr>
              <a:t>5</a:t>
            </a:r>
            <a:r>
              <a:rPr lang="en-GB" dirty="0" smtClean="0">
                <a:solidFill>
                  <a:srgbClr val="000099"/>
                </a:solidFill>
              </a:rPr>
              <a:t> detector elements</a:t>
            </a:r>
          </a:p>
          <a:p>
            <a:pPr>
              <a:spcBef>
                <a:spcPts val="1000"/>
              </a:spcBef>
            </a:pPr>
            <a:r>
              <a:rPr lang="en-GB" dirty="0" smtClean="0">
                <a:solidFill>
                  <a:srgbClr val="000099"/>
                </a:solidFill>
              </a:rPr>
              <a:t>~500 energy bins</a:t>
            </a:r>
          </a:p>
          <a:p>
            <a:pPr>
              <a:spcBef>
                <a:spcPts val="1000"/>
              </a:spcBef>
            </a:pPr>
            <a:r>
              <a:rPr lang="en-GB" dirty="0" smtClean="0">
                <a:solidFill>
                  <a:srgbClr val="000099"/>
                </a:solidFill>
              </a:rPr>
              <a:t>  100-500 runs</a:t>
            </a:r>
          </a:p>
          <a:p>
            <a:pPr>
              <a:spcBef>
                <a:spcPts val="1000"/>
              </a:spcBef>
            </a:pPr>
            <a:r>
              <a:rPr lang="en-GB" dirty="0" smtClean="0">
                <a:solidFill>
                  <a:srgbClr val="000099"/>
                </a:solidFill>
                <a:sym typeface="Wingdings" panose="05000000000000000000" pitchFamily="2" charset="2"/>
              </a:rPr>
              <a:t> 10</a:t>
            </a:r>
            <a:r>
              <a:rPr lang="en-GB" baseline="30000" dirty="0" smtClean="0">
                <a:solidFill>
                  <a:srgbClr val="000099"/>
                </a:solidFill>
                <a:sym typeface="Wingdings" panose="05000000000000000000" pitchFamily="2" charset="2"/>
              </a:rPr>
              <a:t>10</a:t>
            </a:r>
            <a:r>
              <a:rPr lang="en-GB" dirty="0" smtClean="0">
                <a:solidFill>
                  <a:srgbClr val="000099"/>
                </a:solidFill>
                <a:sym typeface="Wingdings" panose="05000000000000000000" pitchFamily="2" charset="2"/>
              </a:rPr>
              <a:t> voxels</a:t>
            </a:r>
            <a:endParaRPr lang="en-GB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01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ISIS Small Bottom Banner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SIS Large Top Banner">
  <a:themeElements>
    <a:clrScheme name="ISIS Large Top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Large Top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Large Top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ISIS Small Top Banner">
  <a:themeElements>
    <a:clrScheme name="ISIS Small Top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Top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Small Top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ISIS Large Bottom Banner">
  <a:themeElements>
    <a:clrScheme name="ISIS Large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Large Bottom Bann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Large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22546</TotalTime>
  <Words>1285</Words>
  <Application>Microsoft Office PowerPoint</Application>
  <PresentationFormat>On-screen Show (4:3)</PresentationFormat>
  <Paragraphs>235</Paragraphs>
  <Slides>25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Lucida Sans</vt:lpstr>
      <vt:lpstr>Symbol</vt:lpstr>
      <vt:lpstr>Trebuchet MS</vt:lpstr>
      <vt:lpstr>Wingdings</vt:lpstr>
      <vt:lpstr>ISIS Small Bottom Banner</vt:lpstr>
      <vt:lpstr>ISIS Large Top Banner</vt:lpstr>
      <vt:lpstr>ISIS Small Top Banner</vt:lpstr>
      <vt:lpstr>ISIS Large Bottom Banner</vt:lpstr>
      <vt:lpstr>Equation</vt:lpstr>
      <vt:lpstr>Advances and challenges in a growing collaboration</vt:lpstr>
      <vt:lpstr>PowerPoint Presentation</vt:lpstr>
      <vt:lpstr>PowerPoint Presentation</vt:lpstr>
      <vt:lpstr>PowerPoint Presentation</vt:lpstr>
      <vt:lpstr>ISIS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In-situ Rebinning</vt:lpstr>
      <vt:lpstr>nD Visualisation</vt:lpstr>
      <vt:lpstr>Switching to Three-Slice View</vt:lpstr>
      <vt:lpstr>2D Slicing and Plotting </vt:lpstr>
      <vt:lpstr>1D Plot</vt:lpstr>
      <vt:lpstr>Large File Accumulation</vt:lpstr>
      <vt:lpstr>Large File Accumulation</vt:lpstr>
      <vt:lpstr>Phase 1: Low-level Approach</vt:lpstr>
      <vt:lpstr>Phase 1: Large File Accumulation</vt:lpstr>
      <vt:lpstr>Phase 2: High-level Approach</vt:lpstr>
      <vt:lpstr>Phase 2: High-level Approach</vt:lpstr>
      <vt:lpstr>PowerPoint Presentation</vt:lpstr>
      <vt:lpstr>PowerPoint Presentation</vt:lpstr>
      <vt:lpstr>Future Tasks</vt:lpstr>
    </vt:vector>
  </TitlesOfParts>
  <Company>CCLRC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Perring, Toby (STFC,RAL,ISIS)</dc:creator>
  <cp:lastModifiedBy>Draper, Nick (-,RAL,ISIS)</cp:lastModifiedBy>
  <cp:revision>662</cp:revision>
  <cp:lastPrinted>2013-07-07T15:13:13Z</cp:lastPrinted>
  <dcterms:created xsi:type="dcterms:W3CDTF">2007-08-10T08:53:48Z</dcterms:created>
  <dcterms:modified xsi:type="dcterms:W3CDTF">2015-09-02T09:49:37Z</dcterms:modified>
</cp:coreProperties>
</file>